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bril Fatface" charset="1" panose="02000503000000020003"/>
      <p:regular r:id="rId23"/>
    </p:embeddedFont>
    <p:embeddedFont>
      <p:font typeface="Lovelo" charset="1" panose="02000000000000000000"/>
      <p:regular r:id="rId24"/>
    </p:embeddedFont>
    <p:embeddedFont>
      <p:font typeface="Tex Gyre Pagella Bold" charset="1" panose="00000800000000000000"/>
      <p:regular r:id="rId25"/>
    </p:embeddedFont>
    <p:embeddedFont>
      <p:font typeface="Poppins Bold" charset="1" panose="00000800000000000000"/>
      <p:regular r:id="rId26"/>
    </p:embeddedFont>
    <p:embeddedFont>
      <p:font typeface="Poppins" charset="1" panose="00000500000000000000"/>
      <p:regular r:id="rId27"/>
    </p:embeddedFont>
    <p:embeddedFont>
      <p:font typeface="Tex Gyre Pagella" charset="1" panose="00000500000000000000"/>
      <p:regular r:id="rId28"/>
    </p:embeddedFont>
    <p:embeddedFont>
      <p:font typeface="Mokoto" charset="1" panose="00000000000000000000"/>
      <p:regular r:id="rId29"/>
    </p:embeddedFont>
    <p:embeddedFont>
      <p:font typeface="RQND Pro Wide" charset="1" panose="00000500000000000000"/>
      <p:regular r:id="rId30"/>
    </p:embeddedFont>
    <p:embeddedFont>
      <p:font typeface="Tex Gyre Bonum Bold" charset="1" panose="00000800000000000000"/>
      <p:regular r:id="rId31"/>
    </p:embeddedFont>
    <p:embeddedFont>
      <p:font typeface="Tex Gyre Bonum" charset="1" panose="00000500000000000000"/>
      <p:regular r:id="rId32"/>
    </p:embeddedFont>
    <p:embeddedFont>
      <p:font typeface="Open Sans Bold" charset="1" panose="020B0806030504020204"/>
      <p:regular r:id="rId33"/>
    </p:embeddedFont>
    <p:embeddedFont>
      <p:font typeface="Feeling Passionate" charset="1" panose="02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DbyM4FhPA.mp4" Type="http://schemas.openxmlformats.org/officeDocument/2006/relationships/video"/><Relationship Id="rId4" Target="../media/VADbyM4FhPA.mp4" Type="http://schemas.microsoft.com/office/2007/relationships/media"/><Relationship Id="rId5" Target="../media/image2.png" Type="http://schemas.openxmlformats.org/officeDocument/2006/relationships/image"/><Relationship Id="rId6"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4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VAGc-m1cd_E.mp4" Type="http://schemas.openxmlformats.org/officeDocument/2006/relationships/video"/><Relationship Id="rId4" Target="../media/VAGc-m1cd_E.mp4" Type="http://schemas.microsoft.com/office/2007/relationships/media"/><Relationship Id="rId5" Target="../media/image5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VAFFEUlgN-M.mp4" Type="http://schemas.openxmlformats.org/officeDocument/2006/relationships/video"/><Relationship Id="rId4" Target="../media/VAFFEUlgN-M.mp4" Type="http://schemas.microsoft.com/office/2007/relationships/media"/><Relationship Id="rId5" Target="../media/image58.png" Type="http://schemas.openxmlformats.org/officeDocument/2006/relationships/image"/><Relationship Id="rId6" Target="../media/image4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VAF7UJIKqO0.mp4" Type="http://schemas.openxmlformats.org/officeDocument/2006/relationships/video"/><Relationship Id="rId4" Target="../media/VAF7UJIKqO0.mp4" Type="http://schemas.microsoft.com/office/2007/relationships/media"/><Relationship Id="rId5" Target="../media/image47.png" Type="http://schemas.openxmlformats.org/officeDocument/2006/relationships/image"/><Relationship Id="rId6" Target="../media/image60.png" Type="http://schemas.openxmlformats.org/officeDocument/2006/relationships/image"/><Relationship Id="rId7" Target="../embeddings/oleObject3.bin" Type="http://schemas.openxmlformats.org/officeDocument/2006/relationships/oleObjec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 Id="rId7" Target="../media/image66.gif"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 Id="rId3" Target="../media/VAEmD4qDG6Y.mp4" Type="http://schemas.openxmlformats.org/officeDocument/2006/relationships/video"/><Relationship Id="rId4" Target="../media/VAEmD4qDG6Y.mp4" Type="http://schemas.microsoft.com/office/2007/relationships/media"/><Relationship Id="rId5" Target="../media/image70.png" Type="http://schemas.openxmlformats.org/officeDocument/2006/relationships/image"/><Relationship Id="rId6" Target="../media/image7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21.png" Type="http://schemas.openxmlformats.org/officeDocument/2006/relationships/image"/><Relationship Id="rId2" Target="../media/image4.png" Type="http://schemas.openxmlformats.org/officeDocument/2006/relationships/image"/><Relationship Id="rId20" Target="../media/image22.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27.png" Type="http://schemas.openxmlformats.org/officeDocument/2006/relationships/image"/><Relationship Id="rId26" Target="../media/image28.svg" Type="http://schemas.openxmlformats.org/officeDocument/2006/relationships/image"/><Relationship Id="rId27" Target="../media/image29.png" Type="http://schemas.openxmlformats.org/officeDocument/2006/relationships/image"/><Relationship Id="rId28" Target="../media/image30.svg" Type="http://schemas.openxmlformats.org/officeDocument/2006/relationships/image"/><Relationship Id="rId29" Target="../media/image3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VAGc9vNZIeA.mp4" Type="http://schemas.openxmlformats.org/officeDocument/2006/relationships/video"/><Relationship Id="rId4" Target="../media/VAGc9vNZIeA.mp4" Type="http://schemas.microsoft.com/office/2007/relationships/media"/><Relationship Id="rId5" Target="../media/image41.png" Type="http://schemas.openxmlformats.org/officeDocument/2006/relationships/image"/><Relationship Id="rId6" Target="../embeddings/oleObject1.bin" Type="http://schemas.openxmlformats.org/officeDocument/2006/relationships/oleObjec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embeddings/oleObject2.bin" Type="http://schemas.openxmlformats.org/officeDocument/2006/relationships/oleObjec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112576.0890"/>
                </p14:media>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5768998" y="3010714"/>
            <a:ext cx="6750003" cy="4265572"/>
            <a:chOff x="0" y="0"/>
            <a:chExt cx="10048482" cy="6350000"/>
          </a:xfrm>
        </p:grpSpPr>
        <p:sp>
          <p:nvSpPr>
            <p:cNvPr name="Freeform 4" id="4"/>
            <p:cNvSpPr/>
            <p:nvPr/>
          </p:nvSpPr>
          <p:spPr>
            <a:xfrm flipH="false" flipV="false" rot="0">
              <a:off x="-12700" y="-12700"/>
              <a:ext cx="10073883" cy="6375400"/>
            </a:xfrm>
            <a:custGeom>
              <a:avLst/>
              <a:gdLst/>
              <a:ahLst/>
              <a:cxnLst/>
              <a:rect r="r" b="b" t="t" l="l"/>
              <a:pathLst>
                <a:path h="6375400" w="10073883">
                  <a:moveTo>
                    <a:pt x="9211552" y="0"/>
                  </a:moveTo>
                  <a:lnTo>
                    <a:pt x="862330" y="0"/>
                  </a:lnTo>
                  <a:cubicBezTo>
                    <a:pt x="389890" y="0"/>
                    <a:pt x="0" y="389890"/>
                    <a:pt x="0" y="862330"/>
                  </a:cubicBezTo>
                  <a:lnTo>
                    <a:pt x="0" y="5513070"/>
                  </a:lnTo>
                  <a:cubicBezTo>
                    <a:pt x="0" y="5985510"/>
                    <a:pt x="389890" y="6375400"/>
                    <a:pt x="862330" y="6375400"/>
                  </a:cubicBezTo>
                  <a:lnTo>
                    <a:pt x="9211552" y="6375400"/>
                  </a:lnTo>
                  <a:cubicBezTo>
                    <a:pt x="9683993" y="6375400"/>
                    <a:pt x="10073883" y="5985510"/>
                    <a:pt x="10073883" y="5513070"/>
                  </a:cubicBezTo>
                  <a:lnTo>
                    <a:pt x="10073883" y="862330"/>
                  </a:lnTo>
                  <a:cubicBezTo>
                    <a:pt x="10073882" y="389890"/>
                    <a:pt x="9683992" y="0"/>
                    <a:pt x="9211552" y="0"/>
                  </a:cubicBezTo>
                  <a:close/>
                  <a:moveTo>
                    <a:pt x="9883382" y="927100"/>
                  </a:moveTo>
                  <a:lnTo>
                    <a:pt x="9883382" y="5513070"/>
                  </a:lnTo>
                  <a:cubicBezTo>
                    <a:pt x="9883382" y="5880100"/>
                    <a:pt x="9578582" y="6184900"/>
                    <a:pt x="9211552" y="6184900"/>
                  </a:cubicBezTo>
                  <a:lnTo>
                    <a:pt x="862330" y="6184900"/>
                  </a:lnTo>
                  <a:cubicBezTo>
                    <a:pt x="495300" y="6184900"/>
                    <a:pt x="190500" y="5880100"/>
                    <a:pt x="190500" y="5513070"/>
                  </a:cubicBezTo>
                  <a:lnTo>
                    <a:pt x="190500" y="862330"/>
                  </a:lnTo>
                  <a:cubicBezTo>
                    <a:pt x="190500" y="495300"/>
                    <a:pt x="495300" y="190500"/>
                    <a:pt x="862330" y="190500"/>
                  </a:cubicBezTo>
                  <a:lnTo>
                    <a:pt x="9211552" y="190500"/>
                  </a:lnTo>
                  <a:cubicBezTo>
                    <a:pt x="9578582" y="190500"/>
                    <a:pt x="9883382" y="495300"/>
                    <a:pt x="9883382" y="862330"/>
                  </a:cubicBezTo>
                  <a:lnTo>
                    <a:pt x="9883382" y="927100"/>
                  </a:lnTo>
                  <a:close/>
                </a:path>
              </a:pathLst>
            </a:custGeom>
            <a:solidFill>
              <a:srgbClr val="223B54"/>
            </a:solidFill>
          </p:spPr>
        </p:sp>
      </p:grpSp>
      <p:sp>
        <p:nvSpPr>
          <p:cNvPr name="Freeform 5" id="5"/>
          <p:cNvSpPr/>
          <p:nvPr/>
        </p:nvSpPr>
        <p:spPr>
          <a:xfrm flipH="false" flipV="false" rot="0">
            <a:off x="6155084" y="3297168"/>
            <a:ext cx="5936818" cy="3887342"/>
          </a:xfrm>
          <a:custGeom>
            <a:avLst/>
            <a:gdLst/>
            <a:ahLst/>
            <a:cxnLst/>
            <a:rect r="r" b="b" t="t" l="l"/>
            <a:pathLst>
              <a:path h="3887342" w="5936818">
                <a:moveTo>
                  <a:pt x="0" y="0"/>
                </a:moveTo>
                <a:lnTo>
                  <a:pt x="5936818" y="0"/>
                </a:lnTo>
                <a:lnTo>
                  <a:pt x="5936818" y="3887342"/>
                </a:lnTo>
                <a:lnTo>
                  <a:pt x="0" y="38873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153955" y="3926837"/>
            <a:ext cx="12230116" cy="2685155"/>
          </a:xfrm>
          <a:prstGeom prst="rect">
            <a:avLst/>
          </a:prstGeom>
        </p:spPr>
        <p:txBody>
          <a:bodyPr anchor="t" rtlCol="false" tIns="0" lIns="0" bIns="0" rIns="0">
            <a:spAutoFit/>
          </a:bodyPr>
          <a:lstStyle/>
          <a:p>
            <a:pPr algn="ctr">
              <a:lnSpc>
                <a:spcPts val="5240"/>
              </a:lnSpc>
            </a:pPr>
            <a:r>
              <a:rPr lang="en-US" sz="4897" spc="-63">
                <a:solidFill>
                  <a:srgbClr val="FFFFFF"/>
                </a:solidFill>
                <a:latin typeface="Abril Fatface"/>
                <a:ea typeface="Abril Fatface"/>
                <a:cs typeface="Abril Fatface"/>
                <a:sym typeface="Abril Fatface"/>
              </a:rPr>
              <a:t>TOPIC:</a:t>
            </a:r>
          </a:p>
          <a:p>
            <a:pPr algn="ctr">
              <a:lnSpc>
                <a:spcPts val="5240"/>
              </a:lnSpc>
            </a:pPr>
            <a:r>
              <a:rPr lang="en-US" sz="4897" spc="-63">
                <a:solidFill>
                  <a:srgbClr val="FFFFFF"/>
                </a:solidFill>
                <a:latin typeface="Abril Fatface"/>
                <a:ea typeface="Abril Fatface"/>
                <a:cs typeface="Abril Fatface"/>
                <a:sym typeface="Abril Fatface"/>
              </a:rPr>
              <a:t>AIR QUALITY MONITORING AND FORECASTING</a:t>
            </a:r>
          </a:p>
          <a:p>
            <a:pPr algn="ctr">
              <a:lnSpc>
                <a:spcPts val="5240"/>
              </a:lnSpc>
            </a:pPr>
          </a:p>
        </p:txBody>
      </p:sp>
      <p:sp>
        <p:nvSpPr>
          <p:cNvPr name="TextBox 7" id="7"/>
          <p:cNvSpPr txBox="true"/>
          <p:nvPr/>
        </p:nvSpPr>
        <p:spPr>
          <a:xfrm rot="0">
            <a:off x="5611774" y="7647761"/>
            <a:ext cx="7093063" cy="770795"/>
          </a:xfrm>
          <a:prstGeom prst="rect">
            <a:avLst/>
          </a:prstGeom>
        </p:spPr>
        <p:txBody>
          <a:bodyPr anchor="t" rtlCol="false" tIns="0" lIns="0" bIns="0" rIns="0">
            <a:spAutoFit/>
          </a:bodyPr>
          <a:lstStyle/>
          <a:p>
            <a:pPr algn="ctr">
              <a:lnSpc>
                <a:spcPts val="3039"/>
              </a:lnSpc>
            </a:pPr>
            <a:r>
              <a:rPr lang="en-US" sz="2840" spc="-36">
                <a:solidFill>
                  <a:srgbClr val="FFFFFF"/>
                </a:solidFill>
                <a:latin typeface="Abril Fatface"/>
                <a:ea typeface="Abril Fatface"/>
                <a:cs typeface="Abril Fatface"/>
                <a:sym typeface="Abril Fatface"/>
              </a:rPr>
              <a:t>BY CHARAN  SB</a:t>
            </a:r>
          </a:p>
          <a:p>
            <a:pPr algn="ctr">
              <a:lnSpc>
                <a:spcPts val="3039"/>
              </a:lnSpc>
            </a:pPr>
            <a:r>
              <a:rPr lang="en-US" sz="2840" spc="-36">
                <a:solidFill>
                  <a:srgbClr val="FFFFFF"/>
                </a:solidFill>
                <a:latin typeface="Abril Fatface"/>
                <a:ea typeface="Abril Fatface"/>
                <a:cs typeface="Abril Fatface"/>
                <a:sym typeface="Abril Fatface"/>
              </a:rPr>
              <a:t>27PG00072</a:t>
            </a:r>
          </a:p>
        </p:txBody>
      </p:sp>
      <p:sp>
        <p:nvSpPr>
          <p:cNvPr name="TextBox 8" id="8"/>
          <p:cNvSpPr txBox="true"/>
          <p:nvPr/>
        </p:nvSpPr>
        <p:spPr>
          <a:xfrm rot="0">
            <a:off x="3153955" y="2156432"/>
            <a:ext cx="12008700" cy="518388"/>
          </a:xfrm>
          <a:prstGeom prst="rect">
            <a:avLst/>
          </a:prstGeom>
        </p:spPr>
        <p:txBody>
          <a:bodyPr anchor="t" rtlCol="false" tIns="0" lIns="0" bIns="0" rIns="0">
            <a:spAutoFit/>
          </a:bodyPr>
          <a:lstStyle/>
          <a:p>
            <a:pPr algn="ctr">
              <a:lnSpc>
                <a:spcPts val="3907"/>
              </a:lnSpc>
            </a:pPr>
            <a:r>
              <a:rPr lang="en-US" sz="3652" spc="-47">
                <a:solidFill>
                  <a:srgbClr val="FFFFFF"/>
                </a:solidFill>
                <a:latin typeface="Abril Fatface"/>
                <a:ea typeface="Abril Fatface"/>
                <a:cs typeface="Abril Fatface"/>
                <a:sym typeface="Abril Fatface"/>
              </a:rPr>
              <a:t>DATA VISUALIZATION</a:t>
            </a:r>
          </a:p>
        </p:txBody>
      </p:sp>
      <p:sp>
        <p:nvSpPr>
          <p:cNvPr name="TextBox 9" id="9"/>
          <p:cNvSpPr txBox="true"/>
          <p:nvPr/>
        </p:nvSpPr>
        <p:spPr>
          <a:xfrm rot="0">
            <a:off x="3375371" y="9048306"/>
            <a:ext cx="12008700" cy="1014577"/>
          </a:xfrm>
          <a:prstGeom prst="rect">
            <a:avLst/>
          </a:prstGeom>
        </p:spPr>
        <p:txBody>
          <a:bodyPr anchor="t" rtlCol="false" tIns="0" lIns="0" bIns="0" rIns="0">
            <a:spAutoFit/>
          </a:bodyPr>
          <a:lstStyle/>
          <a:p>
            <a:pPr algn="ctr">
              <a:lnSpc>
                <a:spcPts val="3907"/>
              </a:lnSpc>
            </a:pPr>
            <a:r>
              <a:rPr lang="en-US" sz="3652" spc="-47">
                <a:solidFill>
                  <a:srgbClr val="FFFFFF"/>
                </a:solidFill>
                <a:latin typeface="Abril Fatface"/>
                <a:ea typeface="Abril Fatface"/>
                <a:cs typeface="Abril Fatface"/>
                <a:sym typeface="Abril Fatface"/>
              </a:rPr>
              <a:t>UNDER THE GAIDENCE OF </a:t>
            </a:r>
          </a:p>
          <a:p>
            <a:pPr algn="ctr">
              <a:lnSpc>
                <a:spcPts val="3907"/>
              </a:lnSpc>
            </a:pPr>
            <a:r>
              <a:rPr lang="en-US" sz="3652" spc="-47">
                <a:solidFill>
                  <a:srgbClr val="FFFFFF"/>
                </a:solidFill>
                <a:latin typeface="Abril Fatface"/>
                <a:ea typeface="Abril Fatface"/>
                <a:cs typeface="Abril Fatface"/>
                <a:sym typeface="Abril Fatface"/>
              </a:rPr>
              <a:t>DR BHANU.KN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57398" y="-667054"/>
            <a:ext cx="8977703" cy="7679295"/>
            <a:chOff x="0" y="0"/>
            <a:chExt cx="7229152" cy="6183630"/>
          </a:xfrm>
        </p:grpSpPr>
        <p:sp>
          <p:nvSpPr>
            <p:cNvPr name="Freeform 3" id="3"/>
            <p:cNvSpPr/>
            <p:nvPr/>
          </p:nvSpPr>
          <p:spPr>
            <a:xfrm flipH="false" flipV="false" rot="0">
              <a:off x="-257810" y="-427990"/>
              <a:ext cx="7906063" cy="7203440"/>
            </a:xfrm>
            <a:custGeom>
              <a:avLst/>
              <a:gdLst/>
              <a:ahLst/>
              <a:cxnLst/>
              <a:rect r="r" b="b" t="t" l="l"/>
              <a:pathLst>
                <a:path h="7203440" w="7906063">
                  <a:moveTo>
                    <a:pt x="4246412" y="1123950"/>
                  </a:moveTo>
                  <a:cubicBezTo>
                    <a:pt x="3713387" y="1784350"/>
                    <a:pt x="3776987" y="2346960"/>
                    <a:pt x="3175819" y="2646680"/>
                  </a:cubicBezTo>
                  <a:cubicBezTo>
                    <a:pt x="1964399" y="3252470"/>
                    <a:pt x="722693" y="2674620"/>
                    <a:pt x="341095" y="3713480"/>
                  </a:cubicBezTo>
                  <a:cubicBezTo>
                    <a:pt x="0" y="4777740"/>
                    <a:pt x="951348" y="5806440"/>
                    <a:pt x="3047106" y="6450330"/>
                  </a:cubicBezTo>
                  <a:cubicBezTo>
                    <a:pt x="5491147" y="7203440"/>
                    <a:pt x="7906063" y="5153660"/>
                    <a:pt x="7400649" y="3628390"/>
                  </a:cubicBezTo>
                  <a:cubicBezTo>
                    <a:pt x="6916080" y="2364740"/>
                    <a:pt x="7711753" y="1811020"/>
                    <a:pt x="7250735" y="1123950"/>
                  </a:cubicBezTo>
                  <a:cubicBezTo>
                    <a:pt x="6423941" y="0"/>
                    <a:pt x="4817294" y="415290"/>
                    <a:pt x="4246412" y="1123950"/>
                  </a:cubicBezTo>
                  <a:close/>
                </a:path>
              </a:pathLst>
            </a:custGeom>
            <a:blipFill>
              <a:blip r:embed="rId2"/>
              <a:stretch>
                <a:fillRect l="-25361" t="-1" r="-25411" b="-1"/>
              </a:stretch>
            </a:blipFill>
          </p:spPr>
        </p:sp>
      </p:grpSp>
      <p:sp>
        <p:nvSpPr>
          <p:cNvPr name="TextBox 4" id="4"/>
          <p:cNvSpPr txBox="true"/>
          <p:nvPr/>
        </p:nvSpPr>
        <p:spPr>
          <a:xfrm rot="0">
            <a:off x="253345" y="189816"/>
            <a:ext cx="13526475" cy="893354"/>
          </a:xfrm>
          <a:prstGeom prst="rect">
            <a:avLst/>
          </a:prstGeom>
        </p:spPr>
        <p:txBody>
          <a:bodyPr anchor="t" rtlCol="false" tIns="0" lIns="0" bIns="0" rIns="0">
            <a:spAutoFit/>
          </a:bodyPr>
          <a:lstStyle/>
          <a:p>
            <a:pPr algn="just">
              <a:lnSpc>
                <a:spcPts val="7555"/>
              </a:lnSpc>
            </a:pPr>
            <a:r>
              <a:rPr lang="en-US" sz="4970" spc="183">
                <a:solidFill>
                  <a:srgbClr val="3A6019"/>
                </a:solidFill>
                <a:latin typeface="Tex Gyre Bonum"/>
                <a:ea typeface="Tex Gyre Bonum"/>
                <a:cs typeface="Tex Gyre Bonum"/>
                <a:sym typeface="Tex Gyre Bonum"/>
              </a:rPr>
              <a:t>Actual vs Predicted AQI (Random Forest)</a:t>
            </a:r>
          </a:p>
        </p:txBody>
      </p:sp>
      <p:sp>
        <p:nvSpPr>
          <p:cNvPr name="TextBox 5" id="5"/>
          <p:cNvSpPr txBox="true"/>
          <p:nvPr/>
        </p:nvSpPr>
        <p:spPr>
          <a:xfrm rot="0">
            <a:off x="-43163" y="1016495"/>
            <a:ext cx="9860204" cy="2163953"/>
          </a:xfrm>
          <a:prstGeom prst="rect">
            <a:avLst/>
          </a:prstGeom>
        </p:spPr>
        <p:txBody>
          <a:bodyPr anchor="t" rtlCol="false" tIns="0" lIns="0" bIns="0" rIns="0">
            <a:spAutoFit/>
          </a:bodyPr>
          <a:lstStyle/>
          <a:p>
            <a:pPr algn="just" marL="496569" indent="-248284" lvl="1">
              <a:lnSpc>
                <a:spcPts val="3495"/>
              </a:lnSpc>
              <a:buFont typeface="Arial"/>
              <a:buChar char="•"/>
            </a:pPr>
            <a:r>
              <a:rPr lang="en-US" sz="2299" spc="85">
                <a:solidFill>
                  <a:srgbClr val="000000"/>
                </a:solidFill>
                <a:latin typeface="Tex Gyre Bonum"/>
                <a:ea typeface="Tex Gyre Bonum"/>
                <a:cs typeface="Tex Gyre Bonum"/>
                <a:sym typeface="Tex Gyre Bonum"/>
              </a:rPr>
              <a:t>This plo</a:t>
            </a:r>
            <a:r>
              <a:rPr lang="en-US" sz="2299" spc="85">
                <a:solidFill>
                  <a:srgbClr val="000000"/>
                </a:solidFill>
                <a:latin typeface="Tex Gyre Bonum"/>
                <a:ea typeface="Tex Gyre Bonum"/>
                <a:cs typeface="Tex Gyre Bonum"/>
                <a:sym typeface="Tex Gyre Bonum"/>
              </a:rPr>
              <a:t>t visually compares the actual Air Quality Index (AQI) values with the predicted AQI values generated by a Random Forest Regressor model. It’s a key tool for evaluating model accuracy and reliability in air quality forecasting.</a:t>
            </a:r>
          </a:p>
        </p:txBody>
      </p:sp>
      <p:sp>
        <p:nvSpPr>
          <p:cNvPr name="TextBox 6" id="6"/>
          <p:cNvSpPr txBox="true"/>
          <p:nvPr/>
        </p:nvSpPr>
        <p:spPr>
          <a:xfrm rot="0">
            <a:off x="0" y="3308820"/>
            <a:ext cx="9657398" cy="1834680"/>
          </a:xfrm>
          <a:prstGeom prst="rect">
            <a:avLst/>
          </a:prstGeom>
        </p:spPr>
        <p:txBody>
          <a:bodyPr anchor="t" rtlCol="false" tIns="0" lIns="0" bIns="0" rIns="0">
            <a:spAutoFit/>
          </a:bodyPr>
          <a:lstStyle/>
          <a:p>
            <a:pPr algn="l" marL="525379" indent="-262689" lvl="1">
              <a:lnSpc>
                <a:spcPts val="3698"/>
              </a:lnSpc>
              <a:buFont typeface="Arial"/>
              <a:buChar char="•"/>
            </a:pPr>
            <a:r>
              <a:rPr lang="en-US" sz="2433" spc="90">
                <a:solidFill>
                  <a:srgbClr val="000000"/>
                </a:solidFill>
                <a:latin typeface="Tex Gyre Bonum"/>
                <a:ea typeface="Tex Gyre Bonum"/>
                <a:cs typeface="Tex Gyre Bonum"/>
                <a:sym typeface="Tex Gyre Bonum"/>
              </a:rPr>
              <a:t>X-axis: Actual AQI values (true values from the dataset).</a:t>
            </a:r>
          </a:p>
          <a:p>
            <a:pPr algn="l" marL="525379" indent="-262689" lvl="1">
              <a:lnSpc>
                <a:spcPts val="3698"/>
              </a:lnSpc>
              <a:buFont typeface="Arial"/>
              <a:buChar char="•"/>
            </a:pPr>
            <a:r>
              <a:rPr lang="en-US" sz="2433" spc="90">
                <a:solidFill>
                  <a:srgbClr val="000000"/>
                </a:solidFill>
                <a:latin typeface="Tex Gyre Bonum"/>
                <a:ea typeface="Tex Gyre Bonum"/>
                <a:cs typeface="Tex Gyre Bonum"/>
                <a:sym typeface="Tex Gyre Bonum"/>
              </a:rPr>
              <a:t>Y-axis: Predicted AQI values (from the model).</a:t>
            </a:r>
          </a:p>
          <a:p>
            <a:pPr algn="l" marL="525379" indent="-262689" lvl="1">
              <a:lnSpc>
                <a:spcPts val="3698"/>
              </a:lnSpc>
              <a:buFont typeface="Arial"/>
              <a:buChar char="•"/>
            </a:pPr>
            <a:r>
              <a:rPr lang="en-US" sz="2433" spc="90">
                <a:solidFill>
                  <a:srgbClr val="000000"/>
                </a:solidFill>
                <a:latin typeface="Tex Gyre Bonum"/>
                <a:ea typeface="Tex Gyre Bonum"/>
                <a:cs typeface="Tex Gyre Bonum"/>
                <a:sym typeface="Tex Gyre Bonum"/>
              </a:rPr>
              <a:t>Blue dots: Individual predictions by the model.</a:t>
            </a:r>
          </a:p>
          <a:p>
            <a:pPr algn="l" marL="525379" indent="-262689" lvl="1">
              <a:lnSpc>
                <a:spcPts val="3698"/>
              </a:lnSpc>
              <a:buFont typeface="Arial"/>
              <a:buChar char="•"/>
            </a:pPr>
            <a:r>
              <a:rPr lang="en-US" sz="2433" spc="90">
                <a:solidFill>
                  <a:srgbClr val="000000"/>
                </a:solidFill>
                <a:latin typeface="Tex Gyre Bonum"/>
                <a:ea typeface="Tex Gyre Bonum"/>
                <a:cs typeface="Tex Gyre Bonum"/>
                <a:sym typeface="Tex Gyre Bonum"/>
              </a:rPr>
              <a:t>Dashed line: Ideal scenario (perfect prediction)</a:t>
            </a:r>
          </a:p>
        </p:txBody>
      </p:sp>
      <p:sp>
        <p:nvSpPr>
          <p:cNvPr name="TextBox 7" id="7"/>
          <p:cNvSpPr txBox="true"/>
          <p:nvPr/>
        </p:nvSpPr>
        <p:spPr>
          <a:xfrm rot="0">
            <a:off x="6302365" y="6210761"/>
            <a:ext cx="8139738" cy="435864"/>
          </a:xfrm>
          <a:prstGeom prst="rect">
            <a:avLst/>
          </a:prstGeom>
        </p:spPr>
        <p:txBody>
          <a:bodyPr anchor="t" rtlCol="false" tIns="0" lIns="0" bIns="0" rIns="0">
            <a:spAutoFit/>
          </a:bodyPr>
          <a:lstStyle/>
          <a:p>
            <a:pPr algn="ctr">
              <a:lnSpc>
                <a:spcPts val="3647"/>
              </a:lnSpc>
            </a:pPr>
            <a:r>
              <a:rPr lang="en-US" sz="2399" spc="88">
                <a:solidFill>
                  <a:srgbClr val="000000"/>
                </a:solidFill>
                <a:latin typeface="Tex Gyre Bonum"/>
                <a:ea typeface="Tex Gyre Bonum"/>
                <a:cs typeface="Tex Gyre Bonum"/>
                <a:sym typeface="Tex Gyre Bonum"/>
              </a:rPr>
              <a:t>Usage of the Random Forest AQI Prediction Plot</a:t>
            </a:r>
          </a:p>
        </p:txBody>
      </p:sp>
      <p:sp>
        <p:nvSpPr>
          <p:cNvPr name="TextBox 8" id="8"/>
          <p:cNvSpPr txBox="true"/>
          <p:nvPr/>
        </p:nvSpPr>
        <p:spPr>
          <a:xfrm rot="0">
            <a:off x="6302365" y="6570426"/>
            <a:ext cx="10058255" cy="4093087"/>
          </a:xfrm>
          <a:prstGeom prst="rect">
            <a:avLst/>
          </a:prstGeom>
        </p:spPr>
        <p:txBody>
          <a:bodyPr anchor="t" rtlCol="false" tIns="0" lIns="0" bIns="0" rIns="0">
            <a:spAutoFit/>
          </a:bodyPr>
          <a:lstStyle/>
          <a:p>
            <a:pPr algn="l" marL="520163" indent="-260082" lvl="1">
              <a:lnSpc>
                <a:spcPts val="3662"/>
              </a:lnSpc>
              <a:buFont typeface="Arial"/>
              <a:buChar char="•"/>
            </a:pPr>
            <a:r>
              <a:rPr lang="en-US" sz="2409" spc="89">
                <a:solidFill>
                  <a:srgbClr val="000000"/>
                </a:solidFill>
                <a:latin typeface="Tex Gyre Bonum"/>
                <a:ea typeface="Tex Gyre Bonum"/>
                <a:cs typeface="Tex Gyre Bonum"/>
                <a:sym typeface="Tex Gyre Bonum"/>
              </a:rPr>
              <a:t>This plot is used to visually assess how accurately the Random Forest model predicts AQI values.</a:t>
            </a:r>
          </a:p>
          <a:p>
            <a:pPr algn="l" marL="520163" indent="-260082" lvl="1">
              <a:lnSpc>
                <a:spcPts val="3662"/>
              </a:lnSpc>
              <a:buFont typeface="Arial"/>
              <a:buChar char="•"/>
            </a:pPr>
            <a:r>
              <a:rPr lang="en-US" sz="2409" spc="89">
                <a:solidFill>
                  <a:srgbClr val="000000"/>
                </a:solidFill>
                <a:latin typeface="Tex Gyre Bonum"/>
                <a:ea typeface="Tex Gyre Bonum"/>
                <a:cs typeface="Tex Gyre Bonum"/>
                <a:sym typeface="Tex Gyre Bonum"/>
              </a:rPr>
              <a:t>predicted values align closely with actual ones, </a:t>
            </a:r>
          </a:p>
          <a:p>
            <a:pPr algn="l" marL="520163" indent="-260082" lvl="1">
              <a:lnSpc>
                <a:spcPts val="3662"/>
              </a:lnSpc>
              <a:buFont typeface="Arial"/>
              <a:buChar char="•"/>
            </a:pPr>
            <a:r>
              <a:rPr lang="en-US" sz="2409" spc="89">
                <a:solidFill>
                  <a:srgbClr val="000000"/>
                </a:solidFill>
                <a:latin typeface="Tex Gyre Bonum"/>
                <a:ea typeface="Tex Gyre Bonum"/>
                <a:cs typeface="Tex Gyre Bonum"/>
                <a:sym typeface="Tex Gyre Bonum"/>
              </a:rPr>
              <a:t>This is crucial before deploying the model in a real-world air monitoring system.</a:t>
            </a:r>
          </a:p>
          <a:p>
            <a:pPr algn="l" marL="520163" indent="-260082" lvl="1">
              <a:lnSpc>
                <a:spcPts val="3662"/>
              </a:lnSpc>
              <a:buFont typeface="Arial"/>
              <a:buChar char="•"/>
            </a:pPr>
            <a:r>
              <a:rPr lang="en-US" sz="2409" spc="89">
                <a:solidFill>
                  <a:srgbClr val="000000"/>
                </a:solidFill>
                <a:latin typeface="Tex Gyre Bonum"/>
                <a:ea typeface="Tex Gyre Bonum"/>
                <a:cs typeface="Tex Gyre Bonum"/>
                <a:sym typeface="Tex Gyre Bonum"/>
              </a:rPr>
              <a:t>Air Quality Forecasting</a:t>
            </a:r>
          </a:p>
          <a:p>
            <a:pPr algn="l" marL="520163" indent="-260082" lvl="1">
              <a:lnSpc>
                <a:spcPts val="3662"/>
              </a:lnSpc>
              <a:buFont typeface="Arial"/>
              <a:buChar char="•"/>
            </a:pPr>
            <a:r>
              <a:rPr lang="en-US" sz="2409" spc="89">
                <a:solidFill>
                  <a:srgbClr val="000000"/>
                </a:solidFill>
                <a:latin typeface="Tex Gyre Bonum"/>
                <a:ea typeface="Tex Gyre Bonum"/>
                <a:cs typeface="Tex Gyre Bonum"/>
                <a:sym typeface="Tex Gyre Bonum"/>
              </a:rPr>
              <a:t> Public Health Alerts</a:t>
            </a:r>
          </a:p>
          <a:p>
            <a:pPr algn="l" marL="520163" indent="-260082" lvl="1">
              <a:lnSpc>
                <a:spcPts val="3662"/>
              </a:lnSpc>
              <a:buFont typeface="Arial"/>
              <a:buChar char="•"/>
            </a:pPr>
            <a:r>
              <a:rPr lang="en-US" sz="2409" spc="89">
                <a:solidFill>
                  <a:srgbClr val="000000"/>
                </a:solidFill>
                <a:latin typeface="Tex Gyre Bonum"/>
                <a:ea typeface="Tex Gyre Bonum"/>
                <a:cs typeface="Tex Gyre Bonum"/>
                <a:sym typeface="Tex Gyre Bonum"/>
              </a:rPr>
              <a:t>Urban and Environmental Planning</a:t>
            </a:r>
          </a:p>
          <a:p>
            <a:pPr algn="ctr">
              <a:lnSpc>
                <a:spcPts val="3662"/>
              </a:lnSpc>
            </a:pPr>
          </a:p>
        </p:txBody>
      </p:sp>
      <p:grpSp>
        <p:nvGrpSpPr>
          <p:cNvPr name="Group 9" id="9"/>
          <p:cNvGrpSpPr/>
          <p:nvPr/>
        </p:nvGrpSpPr>
        <p:grpSpPr>
          <a:xfrm rot="0">
            <a:off x="-43163" y="5334000"/>
            <a:ext cx="6345528" cy="4953000"/>
            <a:chOff x="0" y="0"/>
            <a:chExt cx="1004126" cy="783770"/>
          </a:xfrm>
        </p:grpSpPr>
        <p:sp>
          <p:nvSpPr>
            <p:cNvPr name="Freeform 10" id="10"/>
            <p:cNvSpPr/>
            <p:nvPr/>
          </p:nvSpPr>
          <p:spPr>
            <a:xfrm flipH="false" flipV="false" rot="0">
              <a:off x="0" y="0"/>
              <a:ext cx="1004126" cy="783770"/>
            </a:xfrm>
            <a:custGeom>
              <a:avLst/>
              <a:gdLst/>
              <a:ahLst/>
              <a:cxnLst/>
              <a:rect r="r" b="b" t="t" l="l"/>
              <a:pathLst>
                <a:path h="783770" w="1004126">
                  <a:moveTo>
                    <a:pt x="17081" y="0"/>
                  </a:moveTo>
                  <a:lnTo>
                    <a:pt x="987045" y="0"/>
                  </a:lnTo>
                  <a:cubicBezTo>
                    <a:pt x="996478" y="0"/>
                    <a:pt x="1004126" y="7647"/>
                    <a:pt x="1004126" y="17081"/>
                  </a:cubicBezTo>
                  <a:lnTo>
                    <a:pt x="1004126" y="766689"/>
                  </a:lnTo>
                  <a:cubicBezTo>
                    <a:pt x="1004126" y="771219"/>
                    <a:pt x="1002326" y="775564"/>
                    <a:pt x="999123" y="778767"/>
                  </a:cubicBezTo>
                  <a:cubicBezTo>
                    <a:pt x="995920" y="781970"/>
                    <a:pt x="991575" y="783770"/>
                    <a:pt x="987045" y="783770"/>
                  </a:cubicBezTo>
                  <a:lnTo>
                    <a:pt x="17081" y="783770"/>
                  </a:lnTo>
                  <a:cubicBezTo>
                    <a:pt x="7647" y="783770"/>
                    <a:pt x="0" y="776123"/>
                    <a:pt x="0" y="766689"/>
                  </a:cubicBezTo>
                  <a:lnTo>
                    <a:pt x="0" y="17081"/>
                  </a:lnTo>
                  <a:cubicBezTo>
                    <a:pt x="0" y="7647"/>
                    <a:pt x="7647" y="0"/>
                    <a:pt x="17081" y="0"/>
                  </a:cubicBezTo>
                  <a:close/>
                </a:path>
              </a:pathLst>
            </a:custGeom>
            <a:blipFill>
              <a:blip r:embed="rId3"/>
              <a:stretch>
                <a:fillRect l="0" t="-288" r="0" b="-288"/>
              </a:stretch>
            </a:blipFill>
          </p:spPr>
        </p:sp>
      </p:grpSp>
    </p:spTree>
  </p:cSld>
  <p:clrMapOvr>
    <a:masterClrMapping/>
  </p:clrMapOvr>
  <p:transition spd="slow">
    <p:push dir="r"/>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0.0000"/>
                </p14:media>
              </p:ext>
            </p:extLst>
          </p:nvPr>
        </p:nvPicPr>
        <p:blipFill>
          <a:blip r:embed="rId2"/>
          <a:srcRect l="0" t="657" r="0" b="657"/>
          <a:stretch>
            <a:fillRect/>
          </a:stretch>
        </p:blipFill>
        <p:spPr>
          <a:xfrm flipH="true" flipV="false">
            <a:off x="0" y="0"/>
            <a:ext cx="18288000" cy="10287000"/>
          </a:xfrm>
          <a:prstGeom prst="rect">
            <a:avLst/>
          </a:prstGeom>
        </p:spPr>
      </p:pic>
      <p:sp>
        <p:nvSpPr>
          <p:cNvPr name="TextBox 3" id="3"/>
          <p:cNvSpPr txBox="true"/>
          <p:nvPr/>
        </p:nvSpPr>
        <p:spPr>
          <a:xfrm rot="0">
            <a:off x="238853" y="47625"/>
            <a:ext cx="17202486" cy="1546339"/>
          </a:xfrm>
          <a:prstGeom prst="rect">
            <a:avLst/>
          </a:prstGeom>
        </p:spPr>
        <p:txBody>
          <a:bodyPr anchor="t" rtlCol="false" tIns="0" lIns="0" bIns="0" rIns="0">
            <a:spAutoFit/>
          </a:bodyPr>
          <a:lstStyle/>
          <a:p>
            <a:pPr algn="ctr">
              <a:lnSpc>
                <a:spcPts val="6059"/>
              </a:lnSpc>
            </a:pPr>
            <a:r>
              <a:rPr lang="en-US" sz="5508">
                <a:solidFill>
                  <a:srgbClr val="FFFFFF"/>
                </a:solidFill>
                <a:latin typeface="Tex Gyre Bonum"/>
                <a:ea typeface="Tex Gyre Bonum"/>
                <a:cs typeface="Tex Gyre Bonum"/>
                <a:sym typeface="Tex Gyre Bonum"/>
              </a:rPr>
              <a:t>Prophet Forecast: Future</a:t>
            </a:r>
            <a:r>
              <a:rPr lang="en-US" sz="5508">
                <a:solidFill>
                  <a:srgbClr val="FFFFFF"/>
                </a:solidFill>
                <a:latin typeface="Tex Gyre Bonum"/>
                <a:ea typeface="Tex Gyre Bonum"/>
                <a:cs typeface="Tex Gyre Bonum"/>
                <a:sym typeface="Tex Gyre Bonum"/>
              </a:rPr>
              <a:t> AQI Predictions</a:t>
            </a:r>
          </a:p>
          <a:p>
            <a:pPr algn="ctr">
              <a:lnSpc>
                <a:spcPts val="6059"/>
              </a:lnSpc>
            </a:pPr>
          </a:p>
        </p:txBody>
      </p:sp>
      <p:sp>
        <p:nvSpPr>
          <p:cNvPr name="AutoShape 4" id="4"/>
          <p:cNvSpPr/>
          <p:nvPr/>
        </p:nvSpPr>
        <p:spPr>
          <a:xfrm flipV="true">
            <a:off x="4451909" y="1009650"/>
            <a:ext cx="8776374"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8840096" y="2425763"/>
            <a:ext cx="9447904" cy="6017513"/>
          </a:xfrm>
          <a:custGeom>
            <a:avLst/>
            <a:gdLst/>
            <a:ahLst/>
            <a:cxnLst/>
            <a:rect r="r" b="b" t="t" l="l"/>
            <a:pathLst>
              <a:path h="6017513" w="9447904">
                <a:moveTo>
                  <a:pt x="0" y="0"/>
                </a:moveTo>
                <a:lnTo>
                  <a:pt x="9447904" y="0"/>
                </a:lnTo>
                <a:lnTo>
                  <a:pt x="9447904" y="6017513"/>
                </a:lnTo>
                <a:lnTo>
                  <a:pt x="0" y="6017513"/>
                </a:lnTo>
                <a:lnTo>
                  <a:pt x="0" y="0"/>
                </a:lnTo>
                <a:close/>
              </a:path>
            </a:pathLst>
          </a:custGeom>
          <a:blipFill>
            <a:blip r:embed="rId5"/>
            <a:stretch>
              <a:fillRect l="0" t="-484" r="0" b="0"/>
            </a:stretch>
          </a:blipFill>
        </p:spPr>
      </p:sp>
      <p:sp>
        <p:nvSpPr>
          <p:cNvPr name="TextBox 6" id="6"/>
          <p:cNvSpPr txBox="true"/>
          <p:nvPr/>
        </p:nvSpPr>
        <p:spPr>
          <a:xfrm rot="0">
            <a:off x="764979" y="2729258"/>
            <a:ext cx="7021592" cy="855345"/>
          </a:xfrm>
          <a:prstGeom prst="rect">
            <a:avLst/>
          </a:prstGeom>
        </p:spPr>
        <p:txBody>
          <a:bodyPr anchor="t" rtlCol="false" tIns="0" lIns="0" bIns="0" rIns="0">
            <a:spAutoFit/>
          </a:bodyPr>
          <a:lstStyle/>
          <a:p>
            <a:pPr algn="l">
              <a:lnSpc>
                <a:spcPts val="3390"/>
              </a:lnSpc>
              <a:spcBef>
                <a:spcPct val="0"/>
              </a:spcBef>
            </a:pPr>
            <a:r>
              <a:rPr lang="en-US" sz="3000" spc="-153">
                <a:solidFill>
                  <a:srgbClr val="FFFFFF"/>
                </a:solidFill>
                <a:latin typeface="Tex Gyre Bonum"/>
                <a:ea typeface="Tex Gyre Bonum"/>
                <a:cs typeface="Tex Gyre Bonum"/>
                <a:sym typeface="Tex Gyre Bonum"/>
              </a:rPr>
              <a:t>T</a:t>
            </a:r>
            <a:r>
              <a:rPr lang="en-US" sz="3000" spc="-153">
                <a:solidFill>
                  <a:srgbClr val="FFFFFF"/>
                </a:solidFill>
                <a:latin typeface="Tex Gyre Bonum"/>
                <a:ea typeface="Tex Gyre Bonum"/>
                <a:cs typeface="Tex Gyre Bonum"/>
                <a:sym typeface="Tex Gyre Bonum"/>
              </a:rPr>
              <a:t>ime series plot visualizes the forecasted Air Quality Index (AQI) values using</a:t>
            </a:r>
          </a:p>
        </p:txBody>
      </p:sp>
      <p:sp>
        <p:nvSpPr>
          <p:cNvPr name="TextBox 7" id="7"/>
          <p:cNvSpPr txBox="true"/>
          <p:nvPr/>
        </p:nvSpPr>
        <p:spPr>
          <a:xfrm rot="0">
            <a:off x="278035" y="3984653"/>
            <a:ext cx="8347747" cy="2998470"/>
          </a:xfrm>
          <a:prstGeom prst="rect">
            <a:avLst/>
          </a:prstGeom>
        </p:spPr>
        <p:txBody>
          <a:bodyPr anchor="t" rtlCol="false" tIns="0" lIns="0" bIns="0" rIns="0">
            <a:spAutoFit/>
          </a:bodyPr>
          <a:lstStyle/>
          <a:p>
            <a:pPr algn="l" marL="647700" indent="-323850" lvl="1">
              <a:lnSpc>
                <a:spcPts val="3390"/>
              </a:lnSpc>
              <a:buFont typeface="Arial"/>
              <a:buChar char="•"/>
            </a:pPr>
            <a:r>
              <a:rPr lang="en-US" sz="3000" spc="-153">
                <a:solidFill>
                  <a:srgbClr val="FFFFFF"/>
                </a:solidFill>
                <a:latin typeface="Tex Gyre Bonum"/>
                <a:ea typeface="Tex Gyre Bonum"/>
                <a:cs typeface="Tex Gyre Bonum"/>
                <a:sym typeface="Tex Gyre Bonum"/>
              </a:rPr>
              <a:t>Blue Line: Historical AQI data (actual measurements up to May 12, 2025).</a:t>
            </a:r>
          </a:p>
          <a:p>
            <a:pPr algn="l" marL="647700" indent="-323850" lvl="1">
              <a:lnSpc>
                <a:spcPts val="3390"/>
              </a:lnSpc>
              <a:buFont typeface="Arial"/>
              <a:buChar char="•"/>
            </a:pPr>
            <a:r>
              <a:rPr lang="en-US" sz="3000" spc="-153">
                <a:solidFill>
                  <a:srgbClr val="FFFFFF"/>
                </a:solidFill>
                <a:latin typeface="Tex Gyre Bonum"/>
                <a:ea typeface="Tex Gyre Bonum"/>
                <a:cs typeface="Tex Gyre Bonum"/>
                <a:sym typeface="Tex Gyre Bonum"/>
              </a:rPr>
              <a:t>Red Line: Forecasted AQI values (from May 12 to May 15, 2025).</a:t>
            </a:r>
          </a:p>
          <a:p>
            <a:pPr algn="l" marL="647700" indent="-323850" lvl="1">
              <a:lnSpc>
                <a:spcPts val="3390"/>
              </a:lnSpc>
              <a:buFont typeface="Arial"/>
              <a:buChar char="•"/>
            </a:pPr>
            <a:r>
              <a:rPr lang="en-US" sz="3000" spc="-153">
                <a:solidFill>
                  <a:srgbClr val="FFFFFF"/>
                </a:solidFill>
                <a:latin typeface="Tex Gyre Bonum"/>
                <a:ea typeface="Tex Gyre Bonum"/>
                <a:cs typeface="Tex Gyre Bonum"/>
                <a:sym typeface="Tex Gyre Bonum"/>
              </a:rPr>
              <a:t>Shaded Pink Area: Confidence interval (range within which the true AQI is likely to fall, with  95% probability).</a:t>
            </a:r>
          </a:p>
        </p:txBody>
      </p:sp>
      <p:sp>
        <p:nvSpPr>
          <p:cNvPr name="TextBox 8" id="8"/>
          <p:cNvSpPr txBox="true"/>
          <p:nvPr/>
        </p:nvSpPr>
        <p:spPr>
          <a:xfrm rot="0">
            <a:off x="238853" y="7386954"/>
            <a:ext cx="11078766" cy="2141220"/>
          </a:xfrm>
          <a:prstGeom prst="rect">
            <a:avLst/>
          </a:prstGeom>
        </p:spPr>
        <p:txBody>
          <a:bodyPr anchor="t" rtlCol="false" tIns="0" lIns="0" bIns="0" rIns="0">
            <a:spAutoFit/>
          </a:bodyPr>
          <a:lstStyle/>
          <a:p>
            <a:pPr algn="l">
              <a:lnSpc>
                <a:spcPts val="3390"/>
              </a:lnSpc>
            </a:pPr>
            <a:r>
              <a:rPr lang="en-US" sz="3000" spc="-153">
                <a:solidFill>
                  <a:srgbClr val="FFFFFF"/>
                </a:solidFill>
                <a:latin typeface="Tex Gyre Bonum"/>
                <a:ea typeface="Tex Gyre Bonum"/>
                <a:cs typeface="Tex Gyre Bonum"/>
                <a:sym typeface="Tex Gyre Bonum"/>
              </a:rPr>
              <a:t>Why It's Important</a:t>
            </a:r>
          </a:p>
          <a:p>
            <a:pPr algn="l" marL="647700" indent="-323850" lvl="1">
              <a:lnSpc>
                <a:spcPts val="3390"/>
              </a:lnSpc>
              <a:buFont typeface="Arial"/>
              <a:buChar char="•"/>
            </a:pPr>
            <a:r>
              <a:rPr lang="en-US" sz="3000" spc="-153">
                <a:solidFill>
                  <a:srgbClr val="FFFFFF"/>
                </a:solidFill>
                <a:latin typeface="Tex Gyre Bonum"/>
                <a:ea typeface="Tex Gyre Bonum"/>
                <a:cs typeface="Tex Gyre Bonum"/>
                <a:sym typeface="Tex Gyre Bonum"/>
              </a:rPr>
              <a:t>Accurate short-term forecasting of air quality</a:t>
            </a:r>
          </a:p>
          <a:p>
            <a:pPr algn="l" marL="647700" indent="-323850" lvl="1">
              <a:lnSpc>
                <a:spcPts val="3390"/>
              </a:lnSpc>
              <a:buFont typeface="Arial"/>
              <a:buChar char="•"/>
            </a:pPr>
            <a:r>
              <a:rPr lang="en-US" sz="3000" spc="-153">
                <a:solidFill>
                  <a:srgbClr val="FFFFFF"/>
                </a:solidFill>
                <a:latin typeface="Tex Gyre Bonum"/>
                <a:ea typeface="Tex Gyre Bonum"/>
                <a:cs typeface="Tex Gyre Bonum"/>
                <a:sym typeface="Tex Gyre Bonum"/>
              </a:rPr>
              <a:t>Helps in early health alerts for poor air days</a:t>
            </a:r>
          </a:p>
          <a:p>
            <a:pPr algn="l" marL="647700" indent="-323850" lvl="1">
              <a:lnSpc>
                <a:spcPts val="3390"/>
              </a:lnSpc>
              <a:buFont typeface="Arial"/>
              <a:buChar char="•"/>
            </a:pPr>
            <a:r>
              <a:rPr lang="en-US" sz="3000" spc="-153">
                <a:solidFill>
                  <a:srgbClr val="FFFFFF"/>
                </a:solidFill>
                <a:latin typeface="Tex Gyre Bonum"/>
                <a:ea typeface="Tex Gyre Bonum"/>
                <a:cs typeface="Tex Gyre Bonum"/>
                <a:sym typeface="Tex Gyre Bonum"/>
              </a:rPr>
              <a:t>Useful for policy planning and pollution control</a:t>
            </a:r>
          </a:p>
          <a:p>
            <a:pPr algn="l" marL="647700" indent="-323850" lvl="1">
              <a:lnSpc>
                <a:spcPts val="3390"/>
              </a:lnSpc>
              <a:buFont typeface="Arial"/>
              <a:buChar char="•"/>
            </a:pPr>
            <a:r>
              <a:rPr lang="en-US" sz="3000" spc="-153">
                <a:solidFill>
                  <a:srgbClr val="FFFFFF"/>
                </a:solidFill>
                <a:latin typeface="Tex Gyre Bonum"/>
                <a:ea typeface="Tex Gyre Bonum"/>
                <a:cs typeface="Tex Gyre Bonum"/>
                <a:sym typeface="Tex Gyre Bonum"/>
              </a:rPr>
              <a:t>Provides uncertainty range to prepare for worst-case scenarios</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FEF"/>
        </a:solidFill>
      </p:bgPr>
    </p:bg>
    <p:spTree>
      <p:nvGrpSpPr>
        <p:cNvPr id="1" name=""/>
        <p:cNvGrpSpPr/>
        <p:nvPr/>
      </p:nvGrpSpPr>
      <p:grpSpPr>
        <a:xfrm>
          <a:off x="0" y="0"/>
          <a:ext cx="0" cy="0"/>
          <a:chOff x="0" y="0"/>
          <a:chExt cx="0" cy="0"/>
        </a:xfrm>
      </p:grpSpPr>
      <p:sp>
        <p:nvSpPr>
          <p:cNvPr name="Freeform 2" id="2"/>
          <p:cNvSpPr/>
          <p:nvPr/>
        </p:nvSpPr>
        <p:spPr>
          <a:xfrm flipH="false" flipV="false" rot="0">
            <a:off x="423997" y="4345679"/>
            <a:ext cx="9554968" cy="5697150"/>
          </a:xfrm>
          <a:custGeom>
            <a:avLst/>
            <a:gdLst/>
            <a:ahLst/>
            <a:cxnLst/>
            <a:rect r="r" b="b" t="t" l="l"/>
            <a:pathLst>
              <a:path h="5697150" w="9554968">
                <a:moveTo>
                  <a:pt x="0" y="0"/>
                </a:moveTo>
                <a:lnTo>
                  <a:pt x="9554968" y="0"/>
                </a:lnTo>
                <a:lnTo>
                  <a:pt x="9554968" y="5697150"/>
                </a:lnTo>
                <a:lnTo>
                  <a:pt x="0" y="5697150"/>
                </a:lnTo>
                <a:lnTo>
                  <a:pt x="0" y="0"/>
                </a:lnTo>
                <a:close/>
              </a:path>
            </a:pathLst>
          </a:custGeom>
          <a:blipFill>
            <a:blip r:embed="rId2"/>
            <a:stretch>
              <a:fillRect l="0" t="0" r="0" b="0"/>
            </a:stretch>
          </a:blipFill>
        </p:spPr>
      </p:sp>
      <p:sp>
        <p:nvSpPr>
          <p:cNvPr name="TextBox 3" id="3"/>
          <p:cNvSpPr txBox="true"/>
          <p:nvPr/>
        </p:nvSpPr>
        <p:spPr>
          <a:xfrm rot="0">
            <a:off x="162903" y="401701"/>
            <a:ext cx="9554968" cy="626999"/>
          </a:xfrm>
          <a:prstGeom prst="rect">
            <a:avLst/>
          </a:prstGeom>
        </p:spPr>
        <p:txBody>
          <a:bodyPr anchor="t" rtlCol="false" tIns="0" lIns="0" bIns="0" rIns="0">
            <a:spAutoFit/>
          </a:bodyPr>
          <a:lstStyle/>
          <a:p>
            <a:pPr algn="ctr">
              <a:lnSpc>
                <a:spcPts val="4632"/>
              </a:lnSpc>
              <a:spcBef>
                <a:spcPct val="0"/>
              </a:spcBef>
            </a:pPr>
            <a:r>
              <a:rPr lang="en-US" b="true" sz="4099" spc="-209">
                <a:solidFill>
                  <a:srgbClr val="FDFFEF"/>
                </a:solidFill>
                <a:latin typeface="Poppins Bold"/>
                <a:ea typeface="Poppins Bold"/>
                <a:cs typeface="Poppins Bold"/>
                <a:sym typeface="Poppins Bold"/>
              </a:rPr>
              <a:t>Prophet Forecast vs True AQI Test Data</a:t>
            </a:r>
          </a:p>
        </p:txBody>
      </p:sp>
      <p:sp>
        <p:nvSpPr>
          <p:cNvPr name="TextBox 4" id="4"/>
          <p:cNvSpPr txBox="true"/>
          <p:nvPr/>
        </p:nvSpPr>
        <p:spPr>
          <a:xfrm rot="0">
            <a:off x="-156570" y="1829940"/>
            <a:ext cx="10716102" cy="1743075"/>
          </a:xfrm>
          <a:prstGeom prst="rect">
            <a:avLst/>
          </a:prstGeom>
        </p:spPr>
        <p:txBody>
          <a:bodyPr anchor="t" rtlCol="false" tIns="0" lIns="0" bIns="0" rIns="0">
            <a:spAutoFit/>
          </a:bodyPr>
          <a:lstStyle/>
          <a:p>
            <a:pPr algn="l" marL="647700" indent="-323850" lvl="1">
              <a:lnSpc>
                <a:spcPts val="3390"/>
              </a:lnSpc>
              <a:buFont typeface="Arial"/>
              <a:buChar char="•"/>
            </a:pPr>
            <a:r>
              <a:rPr lang="en-US" b="true" sz="3000" spc="-153">
                <a:solidFill>
                  <a:srgbClr val="FDFFEF"/>
                </a:solidFill>
                <a:latin typeface="Tex Gyre Bonum Bold"/>
                <a:ea typeface="Tex Gyre Bonum Bold"/>
                <a:cs typeface="Tex Gyre Bonum Bold"/>
                <a:sym typeface="Tex Gyre Bonum Bold"/>
              </a:rPr>
              <a:t>Black Dots: Actual observed AQI values</a:t>
            </a:r>
          </a:p>
          <a:p>
            <a:pPr algn="l" marL="647700" indent="-323850" lvl="1">
              <a:lnSpc>
                <a:spcPts val="3390"/>
              </a:lnSpc>
              <a:buFont typeface="Arial"/>
              <a:buChar char="•"/>
            </a:pPr>
            <a:r>
              <a:rPr lang="en-US" b="true" sz="3000" spc="-153">
                <a:solidFill>
                  <a:srgbClr val="FDFFEF"/>
                </a:solidFill>
                <a:latin typeface="Tex Gyre Bonum Bold"/>
                <a:ea typeface="Tex Gyre Bonum Bold"/>
                <a:cs typeface="Tex Gyre Bonum Bold"/>
                <a:sym typeface="Tex Gyre Bonum Bold"/>
              </a:rPr>
              <a:t>Blue Line: Prophet model’s forecast</a:t>
            </a:r>
          </a:p>
          <a:p>
            <a:pPr algn="l" marL="647700" indent="-323850" lvl="1">
              <a:lnSpc>
                <a:spcPts val="3390"/>
              </a:lnSpc>
              <a:buFont typeface="Arial"/>
              <a:buChar char="•"/>
            </a:pPr>
            <a:r>
              <a:rPr lang="en-US" b="true" sz="3000" spc="-153">
                <a:solidFill>
                  <a:srgbClr val="FDFFEF"/>
                </a:solidFill>
                <a:latin typeface="Tex Gyre Bonum Bold"/>
                <a:ea typeface="Tex Gyre Bonum Bold"/>
                <a:cs typeface="Tex Gyre Bonum Bold"/>
                <a:sym typeface="Tex Gyre Bonum Bold"/>
              </a:rPr>
              <a:t>Shaded Area: Prediction uncertainty range</a:t>
            </a:r>
          </a:p>
          <a:p>
            <a:pPr algn="l" marL="647700" indent="-323850" lvl="1">
              <a:lnSpc>
                <a:spcPts val="3390"/>
              </a:lnSpc>
              <a:buFont typeface="Arial"/>
              <a:buChar char="•"/>
            </a:pPr>
            <a:r>
              <a:rPr lang="en-US" b="true" sz="3000" spc="-153">
                <a:solidFill>
                  <a:srgbClr val="FDFFEF"/>
                </a:solidFill>
                <a:latin typeface="Tex Gyre Bonum Bold"/>
                <a:ea typeface="Tex Gyre Bonum Bold"/>
                <a:cs typeface="Tex Gyre Bonum Bold"/>
                <a:sym typeface="Tex Gyre Bonum Bold"/>
              </a:rPr>
              <a:t>Red Line: End of training data (forecast starts after this)</a:t>
            </a:r>
          </a:p>
        </p:txBody>
      </p:sp>
      <p:sp>
        <p:nvSpPr>
          <p:cNvPr name="TextBox 5" id="5"/>
          <p:cNvSpPr txBox="true"/>
          <p:nvPr/>
        </p:nvSpPr>
        <p:spPr>
          <a:xfrm rot="0">
            <a:off x="9978965" y="6859905"/>
            <a:ext cx="8118882" cy="3855720"/>
          </a:xfrm>
          <a:prstGeom prst="rect">
            <a:avLst/>
          </a:prstGeom>
        </p:spPr>
        <p:txBody>
          <a:bodyPr anchor="t" rtlCol="false" tIns="0" lIns="0" bIns="0" rIns="0">
            <a:spAutoFit/>
          </a:bodyPr>
          <a:lstStyle/>
          <a:p>
            <a:pPr algn="l" marL="647700" indent="-323850" lvl="1">
              <a:lnSpc>
                <a:spcPts val="3390"/>
              </a:lnSpc>
              <a:buFont typeface="Arial"/>
              <a:buChar char="•"/>
            </a:pPr>
            <a:r>
              <a:rPr lang="en-US" sz="3000" spc="-153">
                <a:solidFill>
                  <a:srgbClr val="FDFFEF"/>
                </a:solidFill>
                <a:latin typeface="Tex Gyre Bonum"/>
                <a:ea typeface="Tex Gyre Bonum"/>
                <a:cs typeface="Tex Gyre Bonum"/>
                <a:sym typeface="Tex Gyre Bonum"/>
              </a:rPr>
              <a:t>Helps assess the accuracy and reliability of the forecast model.</a:t>
            </a:r>
          </a:p>
          <a:p>
            <a:pPr algn="l" marL="647700" indent="-323850" lvl="1">
              <a:lnSpc>
                <a:spcPts val="3390"/>
              </a:lnSpc>
              <a:buFont typeface="Arial"/>
              <a:buChar char="•"/>
            </a:pPr>
            <a:r>
              <a:rPr lang="en-US" sz="3000" spc="-153">
                <a:solidFill>
                  <a:srgbClr val="FDFFEF"/>
                </a:solidFill>
                <a:latin typeface="Tex Gyre Bonum"/>
                <a:ea typeface="Tex Gyre Bonum"/>
                <a:cs typeface="Tex Gyre Bonum"/>
                <a:sym typeface="Tex Gyre Bonum"/>
              </a:rPr>
              <a:t>The forecast captures overall trends</a:t>
            </a:r>
          </a:p>
          <a:p>
            <a:pPr algn="l" marL="647700" indent="-323850" lvl="1">
              <a:lnSpc>
                <a:spcPts val="3390"/>
              </a:lnSpc>
              <a:buFont typeface="Arial"/>
              <a:buChar char="•"/>
            </a:pPr>
            <a:r>
              <a:rPr lang="en-US" sz="3000" spc="-153">
                <a:solidFill>
                  <a:srgbClr val="FDFFEF"/>
                </a:solidFill>
                <a:latin typeface="Tex Gyre Bonum"/>
                <a:ea typeface="Tex Gyre Bonum"/>
                <a:cs typeface="Tex Gyre Bonum"/>
                <a:sym typeface="Tex Gyre Bonum"/>
              </a:rPr>
              <a:t>The uncertainty interval helps manage risk in decisions based on the predictions.</a:t>
            </a:r>
          </a:p>
          <a:p>
            <a:pPr algn="l" marL="647700" indent="-323850" lvl="1">
              <a:lnSpc>
                <a:spcPts val="3390"/>
              </a:lnSpc>
              <a:buFont typeface="Arial"/>
              <a:buChar char="•"/>
            </a:pPr>
            <a:r>
              <a:rPr lang="en-US" sz="3000" spc="-153">
                <a:solidFill>
                  <a:srgbClr val="FDFFEF"/>
                </a:solidFill>
                <a:latin typeface="Tex Gyre Bonum"/>
                <a:ea typeface="Tex Gyre Bonum"/>
                <a:cs typeface="Tex Gyre Bonum"/>
                <a:sym typeface="Tex Gyre Bonum"/>
              </a:rPr>
              <a:t>Useful in environmental planning, public health alerts, and pollution control strategies</a:t>
            </a:r>
          </a:p>
          <a:p>
            <a:pPr algn="l">
              <a:lnSpc>
                <a:spcPts val="3390"/>
              </a:lnSpc>
            </a:pP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13191.6700"/>
                </p14:media>
              </p:ext>
            </p:extLst>
          </p:nvPr>
        </p:nvPicPr>
        <p:blipFill>
          <a:blip r:embed="rId2"/>
          <a:srcRect l="0" t="657" r="0" b="657"/>
          <a:stretch>
            <a:fillRect/>
          </a:stretch>
        </p:blipFill>
        <p:spPr>
          <a:xfrm flipH="false" flipV="false">
            <a:off x="0" y="0"/>
            <a:ext cx="18288000" cy="10287000"/>
          </a:xfrm>
          <a:prstGeom prst="rect">
            <a:avLst/>
          </a:prstGeom>
        </p:spPr>
      </p:pic>
      <p:sp>
        <p:nvSpPr>
          <p:cNvPr name="Freeform 3" id="3"/>
          <p:cNvSpPr/>
          <p:nvPr/>
        </p:nvSpPr>
        <p:spPr>
          <a:xfrm flipH="false" flipV="false" rot="0">
            <a:off x="13960087" y="1600200"/>
            <a:ext cx="3299213" cy="3676003"/>
          </a:xfrm>
          <a:custGeom>
            <a:avLst/>
            <a:gdLst/>
            <a:ahLst/>
            <a:cxnLst/>
            <a:rect r="r" b="b" t="t" l="l"/>
            <a:pathLst>
              <a:path h="3676003" w="3299213">
                <a:moveTo>
                  <a:pt x="0" y="0"/>
                </a:moveTo>
                <a:lnTo>
                  <a:pt x="3299213" y="0"/>
                </a:lnTo>
                <a:lnTo>
                  <a:pt x="3299213" y="3676003"/>
                </a:lnTo>
                <a:lnTo>
                  <a:pt x="0" y="3676003"/>
                </a:lnTo>
                <a:lnTo>
                  <a:pt x="0" y="0"/>
                </a:lnTo>
                <a:close/>
              </a:path>
            </a:pathLst>
          </a:custGeom>
          <a:blipFill>
            <a:blip r:embed="rId5"/>
            <a:stretch>
              <a:fillRect l="0" t="0" r="0" b="0"/>
            </a:stretch>
          </a:blipFill>
        </p:spPr>
      </p:sp>
      <p:sp>
        <p:nvSpPr>
          <p:cNvPr name="Freeform 4" id="4"/>
          <p:cNvSpPr/>
          <p:nvPr/>
        </p:nvSpPr>
        <p:spPr>
          <a:xfrm flipH="true" flipV="false" rot="0">
            <a:off x="1748562" y="4237792"/>
            <a:ext cx="1625746" cy="1811416"/>
          </a:xfrm>
          <a:custGeom>
            <a:avLst/>
            <a:gdLst/>
            <a:ahLst/>
            <a:cxnLst/>
            <a:rect r="r" b="b" t="t" l="l"/>
            <a:pathLst>
              <a:path h="1811416" w="1625746">
                <a:moveTo>
                  <a:pt x="1625746" y="0"/>
                </a:moveTo>
                <a:lnTo>
                  <a:pt x="0" y="0"/>
                </a:lnTo>
                <a:lnTo>
                  <a:pt x="0" y="1811416"/>
                </a:lnTo>
                <a:lnTo>
                  <a:pt x="1625746" y="1811416"/>
                </a:lnTo>
                <a:lnTo>
                  <a:pt x="1625746" y="0"/>
                </a:lnTo>
                <a:close/>
              </a:path>
            </a:pathLst>
          </a:custGeom>
          <a:blipFill>
            <a:blip r:embed="rId5"/>
            <a:stretch>
              <a:fillRect l="0" t="0" r="0" b="0"/>
            </a:stretch>
          </a:blipFill>
        </p:spPr>
      </p:sp>
      <p:sp>
        <p:nvSpPr>
          <p:cNvPr name="Freeform 5" id="5"/>
          <p:cNvSpPr/>
          <p:nvPr/>
        </p:nvSpPr>
        <p:spPr>
          <a:xfrm flipH="false" flipV="false" rot="0">
            <a:off x="16250746" y="6937576"/>
            <a:ext cx="1200839" cy="1337982"/>
          </a:xfrm>
          <a:custGeom>
            <a:avLst/>
            <a:gdLst/>
            <a:ahLst/>
            <a:cxnLst/>
            <a:rect r="r" b="b" t="t" l="l"/>
            <a:pathLst>
              <a:path h="1337982" w="1200839">
                <a:moveTo>
                  <a:pt x="0" y="0"/>
                </a:moveTo>
                <a:lnTo>
                  <a:pt x="1200839" y="0"/>
                </a:lnTo>
                <a:lnTo>
                  <a:pt x="1200839" y="1337982"/>
                </a:lnTo>
                <a:lnTo>
                  <a:pt x="0" y="1337982"/>
                </a:lnTo>
                <a:lnTo>
                  <a:pt x="0" y="0"/>
                </a:lnTo>
                <a:close/>
              </a:path>
            </a:pathLst>
          </a:custGeom>
          <a:blipFill>
            <a:blip r:embed="rId5"/>
            <a:stretch>
              <a:fillRect l="0" t="0" r="0" b="0"/>
            </a:stretch>
          </a:blipFill>
        </p:spPr>
      </p:sp>
      <p:sp>
        <p:nvSpPr>
          <p:cNvPr name="Freeform 6" id="6"/>
          <p:cNvSpPr/>
          <p:nvPr/>
        </p:nvSpPr>
        <p:spPr>
          <a:xfrm flipH="true" flipV="true" rot="-10800000">
            <a:off x="-737778" y="7185769"/>
            <a:ext cx="3299213" cy="3676003"/>
          </a:xfrm>
          <a:custGeom>
            <a:avLst/>
            <a:gdLst/>
            <a:ahLst/>
            <a:cxnLst/>
            <a:rect r="r" b="b" t="t" l="l"/>
            <a:pathLst>
              <a:path h="3676003" w="3299213">
                <a:moveTo>
                  <a:pt x="3299213" y="3676003"/>
                </a:moveTo>
                <a:lnTo>
                  <a:pt x="0" y="3676003"/>
                </a:lnTo>
                <a:lnTo>
                  <a:pt x="0" y="0"/>
                </a:lnTo>
                <a:lnTo>
                  <a:pt x="3299213" y="0"/>
                </a:lnTo>
                <a:lnTo>
                  <a:pt x="3299213" y="3676003"/>
                </a:lnTo>
                <a:close/>
              </a:path>
            </a:pathLst>
          </a:custGeom>
          <a:blipFill>
            <a:blip r:embed="rId5"/>
            <a:stretch>
              <a:fillRect l="0" t="0" r="0" b="0"/>
            </a:stretch>
          </a:blipFill>
        </p:spPr>
      </p:sp>
      <p:sp>
        <p:nvSpPr>
          <p:cNvPr name="Freeform 7" id="7"/>
          <p:cNvSpPr/>
          <p:nvPr/>
        </p:nvSpPr>
        <p:spPr>
          <a:xfrm flipH="true" flipV="false" rot="1097747">
            <a:off x="3459840" y="822433"/>
            <a:ext cx="755891" cy="842218"/>
          </a:xfrm>
          <a:custGeom>
            <a:avLst/>
            <a:gdLst/>
            <a:ahLst/>
            <a:cxnLst/>
            <a:rect r="r" b="b" t="t" l="l"/>
            <a:pathLst>
              <a:path h="842218" w="755891">
                <a:moveTo>
                  <a:pt x="755891" y="0"/>
                </a:moveTo>
                <a:lnTo>
                  <a:pt x="0" y="0"/>
                </a:lnTo>
                <a:lnTo>
                  <a:pt x="0" y="842218"/>
                </a:lnTo>
                <a:lnTo>
                  <a:pt x="755891" y="842218"/>
                </a:lnTo>
                <a:lnTo>
                  <a:pt x="755891" y="0"/>
                </a:lnTo>
                <a:close/>
              </a:path>
            </a:pathLst>
          </a:custGeom>
          <a:blipFill>
            <a:blip r:embed="rId5"/>
            <a:stretch>
              <a:fillRect l="0" t="0" r="0" b="0"/>
            </a:stretch>
          </a:blipFill>
        </p:spPr>
      </p:sp>
      <p:sp>
        <p:nvSpPr>
          <p:cNvPr name="Freeform 8" id="8"/>
          <p:cNvSpPr/>
          <p:nvPr/>
        </p:nvSpPr>
        <p:spPr>
          <a:xfrm flipH="false" flipV="false" rot="1097747">
            <a:off x="14853001" y="8941100"/>
            <a:ext cx="755891" cy="842218"/>
          </a:xfrm>
          <a:custGeom>
            <a:avLst/>
            <a:gdLst/>
            <a:ahLst/>
            <a:cxnLst/>
            <a:rect r="r" b="b" t="t" l="l"/>
            <a:pathLst>
              <a:path h="842218" w="755891">
                <a:moveTo>
                  <a:pt x="0" y="0"/>
                </a:moveTo>
                <a:lnTo>
                  <a:pt x="755891" y="0"/>
                </a:lnTo>
                <a:lnTo>
                  <a:pt x="755891" y="842218"/>
                </a:lnTo>
                <a:lnTo>
                  <a:pt x="0" y="842218"/>
                </a:lnTo>
                <a:lnTo>
                  <a:pt x="0" y="0"/>
                </a:lnTo>
                <a:close/>
              </a:path>
            </a:pathLst>
          </a:custGeom>
          <a:blipFill>
            <a:blip r:embed="rId5"/>
            <a:stretch>
              <a:fillRect l="0" t="0" r="0" b="0"/>
            </a:stretch>
          </a:blipFill>
        </p:spPr>
      </p:sp>
      <p:sp>
        <p:nvSpPr>
          <p:cNvPr name="Freeform 9" id="9"/>
          <p:cNvSpPr/>
          <p:nvPr/>
        </p:nvSpPr>
        <p:spPr>
          <a:xfrm flipH="false" flipV="false" rot="0">
            <a:off x="0" y="1256318"/>
            <a:ext cx="10133028" cy="8777736"/>
          </a:xfrm>
          <a:custGeom>
            <a:avLst/>
            <a:gdLst/>
            <a:ahLst/>
            <a:cxnLst/>
            <a:rect r="r" b="b" t="t" l="l"/>
            <a:pathLst>
              <a:path h="8777736" w="10133028">
                <a:moveTo>
                  <a:pt x="0" y="0"/>
                </a:moveTo>
                <a:lnTo>
                  <a:pt x="10133028" y="0"/>
                </a:lnTo>
                <a:lnTo>
                  <a:pt x="10133028" y="8777736"/>
                </a:lnTo>
                <a:lnTo>
                  <a:pt x="0" y="8777736"/>
                </a:lnTo>
                <a:lnTo>
                  <a:pt x="0" y="0"/>
                </a:lnTo>
                <a:close/>
              </a:path>
            </a:pathLst>
          </a:custGeom>
          <a:blipFill>
            <a:blip r:embed="rId6"/>
            <a:stretch>
              <a:fillRect l="0" t="0" r="0" b="0"/>
            </a:stretch>
          </a:blipFill>
        </p:spPr>
      </p:sp>
      <p:sp>
        <p:nvSpPr>
          <p:cNvPr name="TextBox 10" id="10"/>
          <p:cNvSpPr txBox="true"/>
          <p:nvPr/>
        </p:nvSpPr>
        <p:spPr>
          <a:xfrm rot="0">
            <a:off x="14938" y="244952"/>
            <a:ext cx="8627766" cy="783748"/>
          </a:xfrm>
          <a:prstGeom prst="rect">
            <a:avLst/>
          </a:prstGeom>
        </p:spPr>
        <p:txBody>
          <a:bodyPr anchor="t" rtlCol="false" tIns="0" lIns="0" bIns="0" rIns="0">
            <a:spAutoFit/>
          </a:bodyPr>
          <a:lstStyle/>
          <a:p>
            <a:pPr algn="ctr">
              <a:lnSpc>
                <a:spcPts val="5627"/>
              </a:lnSpc>
            </a:pPr>
            <a:r>
              <a:rPr lang="en-US" b="true" sz="5210">
                <a:solidFill>
                  <a:srgbClr val="FFFFFF"/>
                </a:solidFill>
                <a:latin typeface="Poppins Bold"/>
                <a:ea typeface="Poppins Bold"/>
                <a:cs typeface="Poppins Bold"/>
                <a:sym typeface="Poppins Bold"/>
              </a:rPr>
              <a:t>POLLUTANTS OVER TIME</a:t>
            </a:r>
          </a:p>
        </p:txBody>
      </p:sp>
      <p:sp>
        <p:nvSpPr>
          <p:cNvPr name="TextBox 11" id="11"/>
          <p:cNvSpPr txBox="true"/>
          <p:nvPr/>
        </p:nvSpPr>
        <p:spPr>
          <a:xfrm rot="0">
            <a:off x="10143411" y="1771534"/>
            <a:ext cx="7115889" cy="2613914"/>
          </a:xfrm>
          <a:prstGeom prst="rect">
            <a:avLst/>
          </a:prstGeom>
        </p:spPr>
        <p:txBody>
          <a:bodyPr anchor="t" rtlCol="false" tIns="0" lIns="0" bIns="0" rIns="0">
            <a:spAutoFit/>
          </a:bodyPr>
          <a:lstStyle/>
          <a:p>
            <a:pPr algn="l" marL="561341" indent="-280670" lvl="1">
              <a:lnSpc>
                <a:spcPts val="2938"/>
              </a:lnSpc>
              <a:buFont typeface="Arial"/>
              <a:buChar char="•"/>
            </a:pPr>
            <a:r>
              <a:rPr lang="en-US" sz="2600" spc="-132">
                <a:solidFill>
                  <a:srgbClr val="FDFFEF"/>
                </a:solidFill>
                <a:latin typeface="Tex Gyre Bonum"/>
                <a:ea typeface="Tex Gyre Bonum"/>
                <a:cs typeface="Tex Gyre Bonum"/>
                <a:sym typeface="Tex Gyre Bonum"/>
              </a:rPr>
              <a:t>time series plots for four major air pollutants:</a:t>
            </a:r>
          </a:p>
          <a:p>
            <a:pPr algn="l" marL="561341" indent="-280670" lvl="1">
              <a:lnSpc>
                <a:spcPts val="2938"/>
              </a:lnSpc>
              <a:buFont typeface="Arial"/>
              <a:buChar char="•"/>
            </a:pPr>
            <a:r>
              <a:rPr lang="en-US" sz="2600" spc="-132">
                <a:solidFill>
                  <a:srgbClr val="FDFFEF"/>
                </a:solidFill>
                <a:latin typeface="Tex Gyre Bonum"/>
                <a:ea typeface="Tex Gyre Bonum"/>
                <a:cs typeface="Tex Gyre Bonum"/>
                <a:sym typeface="Tex Gyre Bonum"/>
              </a:rPr>
              <a:t>O₃ (Ozone) – 🟧 Orange</a:t>
            </a:r>
          </a:p>
          <a:p>
            <a:pPr algn="l" marL="561341" indent="-280670" lvl="1">
              <a:lnSpc>
                <a:spcPts val="2938"/>
              </a:lnSpc>
              <a:buFont typeface="Arial"/>
              <a:buChar char="•"/>
            </a:pPr>
            <a:r>
              <a:rPr lang="en-US" sz="2600" spc="-132">
                <a:solidFill>
                  <a:srgbClr val="FDFFEF"/>
                </a:solidFill>
                <a:latin typeface="Tex Gyre Bonum"/>
                <a:ea typeface="Tex Gyre Bonum"/>
                <a:cs typeface="Tex Gyre Bonum"/>
                <a:sym typeface="Tex Gyre Bonum"/>
              </a:rPr>
              <a:t>NO₂ (Nitrogen Dioxide) – 🔵 Blue</a:t>
            </a:r>
          </a:p>
          <a:p>
            <a:pPr algn="l" marL="561341" indent="-280670" lvl="1">
              <a:lnSpc>
                <a:spcPts val="2938"/>
              </a:lnSpc>
              <a:buFont typeface="Arial"/>
              <a:buChar char="•"/>
            </a:pPr>
            <a:r>
              <a:rPr lang="en-US" sz="2600" spc="-132">
                <a:solidFill>
                  <a:srgbClr val="FDFFEF"/>
                </a:solidFill>
                <a:latin typeface="Tex Gyre Bonum"/>
                <a:ea typeface="Tex Gyre Bonum"/>
                <a:cs typeface="Tex Gyre Bonum"/>
                <a:sym typeface="Tex Gyre Bonum"/>
              </a:rPr>
              <a:t>SO₂ (Sulfur Dioxide) – 🟢 Green</a:t>
            </a:r>
          </a:p>
          <a:p>
            <a:pPr algn="l" marL="561341" indent="-280670" lvl="1">
              <a:lnSpc>
                <a:spcPts val="2938"/>
              </a:lnSpc>
              <a:buFont typeface="Arial"/>
              <a:buChar char="•"/>
            </a:pPr>
            <a:r>
              <a:rPr lang="en-US" sz="2600" spc="-132">
                <a:solidFill>
                  <a:srgbClr val="FDFFEF"/>
                </a:solidFill>
                <a:latin typeface="Tex Gyre Bonum"/>
                <a:ea typeface="Tex Gyre Bonum"/>
                <a:cs typeface="Tex Gyre Bonum"/>
                <a:sym typeface="Tex Gyre Bonum"/>
              </a:rPr>
              <a:t>CO (Carbon Monoxide) – 🔴 Red</a:t>
            </a:r>
          </a:p>
          <a:p>
            <a:pPr algn="l">
              <a:lnSpc>
                <a:spcPts val="2938"/>
              </a:lnSpc>
            </a:pPr>
          </a:p>
          <a:p>
            <a:pPr algn="l">
              <a:lnSpc>
                <a:spcPts val="2938"/>
              </a:lnSpc>
            </a:pPr>
          </a:p>
        </p:txBody>
      </p:sp>
      <p:sp>
        <p:nvSpPr>
          <p:cNvPr name="TextBox 12" id="12"/>
          <p:cNvSpPr txBox="true"/>
          <p:nvPr/>
        </p:nvSpPr>
        <p:spPr>
          <a:xfrm rot="0">
            <a:off x="10143411" y="3951210"/>
            <a:ext cx="8319105" cy="5214239"/>
          </a:xfrm>
          <a:prstGeom prst="rect">
            <a:avLst/>
          </a:prstGeom>
        </p:spPr>
        <p:txBody>
          <a:bodyPr anchor="t" rtlCol="false" tIns="0" lIns="0" bIns="0" rIns="0">
            <a:spAutoFit/>
          </a:bodyPr>
          <a:lstStyle/>
          <a:p>
            <a:pPr algn="l" marL="561341" indent="-280670" lvl="1">
              <a:lnSpc>
                <a:spcPts val="2938"/>
              </a:lnSpc>
              <a:buFont typeface="Arial"/>
              <a:buChar char="•"/>
            </a:pPr>
            <a:r>
              <a:rPr lang="en-US" sz="2600" spc="-132">
                <a:solidFill>
                  <a:srgbClr val="FDFFEF"/>
                </a:solidFill>
                <a:latin typeface="Tex Gyre Bonum"/>
                <a:ea typeface="Tex Gyre Bonum"/>
                <a:cs typeface="Tex Gyre Bonum"/>
                <a:sym typeface="Tex Gyre Bonum"/>
              </a:rPr>
              <a:t>Ozone (O₃) is like the sun’s shadow—it follows a daily  rising and falling smoothly, mostly reacting to sunlight during the day.</a:t>
            </a:r>
          </a:p>
          <a:p>
            <a:pPr algn="l">
              <a:lnSpc>
                <a:spcPts val="2938"/>
              </a:lnSpc>
            </a:pPr>
          </a:p>
          <a:p>
            <a:pPr algn="l" marL="561341" indent="-280670" lvl="1">
              <a:lnSpc>
                <a:spcPts val="2938"/>
              </a:lnSpc>
              <a:buFont typeface="Arial"/>
              <a:buChar char="•"/>
            </a:pPr>
            <a:r>
              <a:rPr lang="en-US" sz="2600" spc="-132">
                <a:solidFill>
                  <a:srgbClr val="FDFFEF"/>
                </a:solidFill>
                <a:latin typeface="Tex Gyre Bonum"/>
                <a:ea typeface="Tex Gyre Bonum"/>
                <a:cs typeface="Tex Gyre Bonum"/>
                <a:sym typeface="Tex Gyre Bonum"/>
              </a:rPr>
              <a:t>NO₂ (Nitrogen Dioxide) behaves like traffic—it stays steady but dips suddenly,  when traffic slows </a:t>
            </a:r>
          </a:p>
          <a:p>
            <a:pPr algn="l">
              <a:lnSpc>
                <a:spcPts val="2938"/>
              </a:lnSpc>
            </a:pPr>
          </a:p>
          <a:p>
            <a:pPr algn="l" marL="561341" indent="-280670" lvl="1">
              <a:lnSpc>
                <a:spcPts val="2938"/>
              </a:lnSpc>
              <a:buFont typeface="Arial"/>
              <a:buChar char="•"/>
            </a:pPr>
            <a:r>
              <a:rPr lang="en-US" sz="2600" spc="-132">
                <a:solidFill>
                  <a:srgbClr val="FDFFEF"/>
                </a:solidFill>
                <a:latin typeface="Tex Gyre Bonum"/>
                <a:ea typeface="Tex Gyre Bonum"/>
                <a:cs typeface="Tex Gyre Bonum"/>
                <a:sym typeface="Tex Gyre Bonum"/>
              </a:rPr>
              <a:t> SO₂ (Sulfur Dioxide) is quiet most of the time, but occasionally bursts loudly—likely from industrial emissions or power plants firing up.</a:t>
            </a:r>
          </a:p>
          <a:p>
            <a:pPr algn="l">
              <a:lnSpc>
                <a:spcPts val="2938"/>
              </a:lnSpc>
            </a:pPr>
          </a:p>
          <a:p>
            <a:pPr algn="l" marL="561341" indent="-280670" lvl="1">
              <a:lnSpc>
                <a:spcPts val="2938"/>
              </a:lnSpc>
              <a:buFont typeface="Arial"/>
              <a:buChar char="•"/>
            </a:pPr>
            <a:r>
              <a:rPr lang="en-US" sz="2600" spc="-132">
                <a:solidFill>
                  <a:srgbClr val="FDFFEF"/>
                </a:solidFill>
                <a:latin typeface="Tex Gyre Bonum"/>
                <a:ea typeface="Tex Gyre Bonum"/>
                <a:cs typeface="Tex Gyre Bonum"/>
                <a:sym typeface="Tex Gyre Bonum"/>
              </a:rPr>
              <a:t> CO (Carbon Monoxide) is unpredictable</a:t>
            </a:r>
          </a:p>
          <a:p>
            <a:pPr algn="ctr">
              <a:lnSpc>
                <a:spcPts val="2938"/>
              </a:lnSpc>
            </a:pPr>
            <a:r>
              <a:rPr lang="en-US" sz="2600" spc="-132">
                <a:solidFill>
                  <a:srgbClr val="FDFFEF"/>
                </a:solidFill>
                <a:latin typeface="Tex Gyre Bonum"/>
                <a:ea typeface="Tex Gyre Bonum"/>
                <a:cs typeface="Tex Gyre Bonum"/>
                <a:sym typeface="Tex Gyre Bonum"/>
              </a:rPr>
              <a:t>       spiking up and down like a wild heartbeat, possibly from vehicles, burning trash, or cooking fires.</a:t>
            </a:r>
          </a:p>
        </p:txBody>
      </p:sp>
    </p:spTree>
  </p:cSld>
  <p:clrMapOvr>
    <a:masterClrMapping/>
  </p:clrMapOvr>
  <p:transition spd="fast">
    <p:cover dir="u"/>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0.0000"/>
                </p14:media>
              </p:ext>
            </p:extLst>
          </p:nvPr>
        </p:nvPicPr>
        <p:blipFill>
          <a:blip r:embed="rId2"/>
          <a:srcRect l="0" t="0" r="0" b="0"/>
          <a:stretch>
            <a:fillRect/>
          </a:stretch>
        </p:blipFill>
        <p:spPr>
          <a:xfrm flipH="false" flipV="false" rot="0">
            <a:off x="0" y="0"/>
            <a:ext cx="18581036" cy="10591191"/>
          </a:xfrm>
          <a:prstGeom prst="rect">
            <a:avLst/>
          </a:prstGeom>
        </p:spPr>
      </p:pic>
      <p:sp>
        <p:nvSpPr>
          <p:cNvPr name="AutoShape 3" id="3"/>
          <p:cNvSpPr/>
          <p:nvPr/>
        </p:nvSpPr>
        <p:spPr>
          <a:xfrm>
            <a:off x="1028700" y="1028700"/>
            <a:ext cx="16230600" cy="0"/>
          </a:xfrm>
          <a:prstGeom prst="line">
            <a:avLst/>
          </a:prstGeom>
          <a:ln cap="flat" w="38100">
            <a:solidFill>
              <a:srgbClr val="FFFFFF"/>
            </a:solidFill>
            <a:prstDash val="solid"/>
            <a:headEnd type="none" len="sm" w="sm"/>
            <a:tailEnd type="none" len="sm" w="sm"/>
          </a:ln>
        </p:spPr>
      </p:sp>
      <p:sp>
        <p:nvSpPr>
          <p:cNvPr name="AutoShape 4" id="4"/>
          <p:cNvSpPr/>
          <p:nvPr/>
        </p:nvSpPr>
        <p:spPr>
          <a:xfrm>
            <a:off x="1028700" y="9239250"/>
            <a:ext cx="1623060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244639" y="1582902"/>
            <a:ext cx="7448865" cy="7012749"/>
          </a:xfrm>
          <a:custGeom>
            <a:avLst/>
            <a:gdLst/>
            <a:ahLst/>
            <a:cxnLst/>
            <a:rect r="r" b="b" t="t" l="l"/>
            <a:pathLst>
              <a:path h="7012749" w="7448865">
                <a:moveTo>
                  <a:pt x="0" y="0"/>
                </a:moveTo>
                <a:lnTo>
                  <a:pt x="7448865" y="0"/>
                </a:lnTo>
                <a:lnTo>
                  <a:pt x="7448865" y="7012748"/>
                </a:lnTo>
                <a:lnTo>
                  <a:pt x="0" y="7012748"/>
                </a:lnTo>
                <a:lnTo>
                  <a:pt x="0" y="0"/>
                </a:lnTo>
                <a:close/>
              </a:path>
            </a:pathLst>
          </a:custGeom>
          <a:blipFill>
            <a:blip r:embed="rId5"/>
            <a:stretch>
              <a:fillRect l="0" t="0" r="0" b="0"/>
            </a:stretch>
          </a:blipFill>
        </p:spPr>
      </p:sp>
      <p:sp>
        <p:nvSpPr>
          <p:cNvPr name="TextBox 6" id="6"/>
          <p:cNvSpPr txBox="true"/>
          <p:nvPr/>
        </p:nvSpPr>
        <p:spPr>
          <a:xfrm rot="0">
            <a:off x="487851" y="-123825"/>
            <a:ext cx="17312298" cy="1653510"/>
          </a:xfrm>
          <a:prstGeom prst="rect">
            <a:avLst/>
          </a:prstGeom>
        </p:spPr>
        <p:txBody>
          <a:bodyPr anchor="t" rtlCol="false" tIns="0" lIns="0" bIns="0" rIns="0">
            <a:spAutoFit/>
          </a:bodyPr>
          <a:lstStyle/>
          <a:p>
            <a:pPr algn="ctr">
              <a:lnSpc>
                <a:spcPts val="6299"/>
              </a:lnSpc>
            </a:pPr>
            <a:r>
              <a:rPr lang="en-US" b="true" sz="4500">
                <a:solidFill>
                  <a:srgbClr val="FFFFFF"/>
                </a:solidFill>
                <a:latin typeface="Poppins Bold"/>
                <a:ea typeface="Poppins Bold"/>
                <a:cs typeface="Poppins Bold"/>
                <a:sym typeface="Poppins Bold"/>
              </a:rPr>
              <a:t>PAI CHART AQI DISTRIBUTION  GOOD VS MODERATE VS POOR</a:t>
            </a:r>
          </a:p>
          <a:p>
            <a:pPr algn="ctr">
              <a:lnSpc>
                <a:spcPts val="6723"/>
              </a:lnSpc>
            </a:pPr>
          </a:p>
        </p:txBody>
      </p:sp>
      <p:graphicFrame>
        <p:nvGraphicFramePr>
          <p:cNvPr name="Object 7" id="7"/>
          <p:cNvGraphicFramePr/>
          <p:nvPr/>
        </p:nvGraphicFramePr>
        <p:xfrm>
          <a:off x="9631851" y="3055619"/>
          <a:ext cx="3771900" cy="1676400"/>
        </p:xfrm>
        <a:graphic>
          <a:graphicData uri="http://schemas.openxmlformats.org/presentationml/2006/ole">
            <p:oleObj imgW="4521200" imgH="24257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Tree>
  </p:cSld>
  <p:clrMapOvr>
    <a:masterClrMapping/>
  </p:clrMapOvr>
  <p:transition spd="slow">
    <p:push dir="r"/>
  </p:transition>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CF1">
                <a:alpha val="100000"/>
              </a:srgbClr>
            </a:gs>
            <a:gs pos="100000">
              <a:srgbClr val="64A6C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6047920" y="62427"/>
            <a:ext cx="6141996" cy="2518350"/>
          </a:xfrm>
          <a:prstGeom prst="rect">
            <a:avLst/>
          </a:prstGeom>
        </p:spPr>
        <p:txBody>
          <a:bodyPr anchor="t" rtlCol="false" tIns="0" lIns="0" bIns="0" rIns="0">
            <a:spAutoFit/>
          </a:bodyPr>
          <a:lstStyle/>
          <a:p>
            <a:pPr algn="ctr">
              <a:lnSpc>
                <a:spcPts val="5317"/>
              </a:lnSpc>
            </a:pPr>
            <a:r>
              <a:rPr lang="en-US" b="true" sz="3798">
                <a:solidFill>
                  <a:srgbClr val="204C1E"/>
                </a:solidFill>
                <a:latin typeface="Open Sans Bold"/>
                <a:ea typeface="Open Sans Bold"/>
                <a:cs typeface="Open Sans Bold"/>
                <a:sym typeface="Open Sans Bold"/>
              </a:rPr>
              <a:t>E</a:t>
            </a:r>
            <a:r>
              <a:rPr lang="en-US" b="true" sz="3798">
                <a:solidFill>
                  <a:srgbClr val="204C1E"/>
                </a:solidFill>
                <a:latin typeface="Open Sans Bold"/>
                <a:ea typeface="Open Sans Bold"/>
                <a:cs typeface="Open Sans Bold"/>
                <a:sym typeface="Open Sans Bold"/>
              </a:rPr>
              <a:t>ARTH IS OUR COMMON HOME</a:t>
            </a:r>
          </a:p>
        </p:txBody>
      </p:sp>
      <p:grpSp>
        <p:nvGrpSpPr>
          <p:cNvPr name="Group 3" id="3"/>
          <p:cNvGrpSpPr/>
          <p:nvPr/>
        </p:nvGrpSpPr>
        <p:grpSpPr>
          <a:xfrm rot="0">
            <a:off x="6252146" y="456063"/>
            <a:ext cx="5859691" cy="58596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F8F8">
                <a:alpha val="46667"/>
              </a:srgbClr>
            </a:solidFill>
            <a:ln w="104775" cap="sq">
              <a:solidFill>
                <a:srgbClr val="7FCCCF">
                  <a:alpha val="46667"/>
                </a:srgbClr>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6047920" y="4549500"/>
            <a:ext cx="4125439" cy="1695180"/>
          </a:xfrm>
          <a:custGeom>
            <a:avLst/>
            <a:gdLst/>
            <a:ahLst/>
            <a:cxnLst/>
            <a:rect r="r" b="b" t="t" l="l"/>
            <a:pathLst>
              <a:path h="1695180" w="4125439">
                <a:moveTo>
                  <a:pt x="0" y="0"/>
                </a:moveTo>
                <a:lnTo>
                  <a:pt x="4125438" y="0"/>
                </a:lnTo>
                <a:lnTo>
                  <a:pt x="4125438" y="1695180"/>
                </a:lnTo>
                <a:lnTo>
                  <a:pt x="0" y="1695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11236" y="2361829"/>
            <a:ext cx="1705368" cy="2436240"/>
          </a:xfrm>
          <a:custGeom>
            <a:avLst/>
            <a:gdLst/>
            <a:ahLst/>
            <a:cxnLst/>
            <a:rect r="r" b="b" t="t" l="l"/>
            <a:pathLst>
              <a:path h="2436240" w="1705368">
                <a:moveTo>
                  <a:pt x="0" y="0"/>
                </a:moveTo>
                <a:lnTo>
                  <a:pt x="1705368" y="0"/>
                </a:lnTo>
                <a:lnTo>
                  <a:pt x="1705368" y="2436240"/>
                </a:lnTo>
                <a:lnTo>
                  <a:pt x="0" y="2436240"/>
                </a:lnTo>
                <a:lnTo>
                  <a:pt x="0" y="0"/>
                </a:lnTo>
                <a:close/>
              </a:path>
            </a:pathLst>
          </a:custGeom>
          <a:blipFill>
            <a:blip r:embed="rId4"/>
            <a:stretch>
              <a:fillRect l="0" t="0" r="0" b="0"/>
            </a:stretch>
          </a:blipFill>
        </p:spPr>
      </p:sp>
      <p:sp>
        <p:nvSpPr>
          <p:cNvPr name="Freeform 8" id="8"/>
          <p:cNvSpPr/>
          <p:nvPr/>
        </p:nvSpPr>
        <p:spPr>
          <a:xfrm flipH="false" flipV="false" rot="0">
            <a:off x="6386348" y="4488208"/>
            <a:ext cx="706177" cy="446951"/>
          </a:xfrm>
          <a:custGeom>
            <a:avLst/>
            <a:gdLst/>
            <a:ahLst/>
            <a:cxnLst/>
            <a:rect r="r" b="b" t="t" l="l"/>
            <a:pathLst>
              <a:path h="446951" w="706177">
                <a:moveTo>
                  <a:pt x="0" y="0"/>
                </a:moveTo>
                <a:lnTo>
                  <a:pt x="706177" y="0"/>
                </a:lnTo>
                <a:lnTo>
                  <a:pt x="706177" y="446951"/>
                </a:lnTo>
                <a:lnTo>
                  <a:pt x="0" y="446951"/>
                </a:lnTo>
                <a:lnTo>
                  <a:pt x="0" y="0"/>
                </a:lnTo>
                <a:close/>
              </a:path>
            </a:pathLst>
          </a:custGeom>
          <a:blipFill>
            <a:blip r:embed="rId5"/>
            <a:stretch>
              <a:fillRect l="0" t="0" r="0" b="0"/>
            </a:stretch>
          </a:blipFill>
        </p:spPr>
      </p:sp>
      <p:sp>
        <p:nvSpPr>
          <p:cNvPr name="Freeform 9" id="9"/>
          <p:cNvSpPr/>
          <p:nvPr/>
        </p:nvSpPr>
        <p:spPr>
          <a:xfrm flipH="false" flipV="false" rot="0">
            <a:off x="6805073" y="3226529"/>
            <a:ext cx="2058576" cy="1639141"/>
          </a:xfrm>
          <a:custGeom>
            <a:avLst/>
            <a:gdLst/>
            <a:ahLst/>
            <a:cxnLst/>
            <a:rect r="r" b="b" t="t" l="l"/>
            <a:pathLst>
              <a:path h="1639141" w="2058576">
                <a:moveTo>
                  <a:pt x="0" y="0"/>
                </a:moveTo>
                <a:lnTo>
                  <a:pt x="2058576" y="0"/>
                </a:lnTo>
                <a:lnTo>
                  <a:pt x="2058576" y="1639141"/>
                </a:lnTo>
                <a:lnTo>
                  <a:pt x="0" y="1639141"/>
                </a:lnTo>
                <a:lnTo>
                  <a:pt x="0" y="0"/>
                </a:lnTo>
                <a:close/>
              </a:path>
            </a:pathLst>
          </a:custGeom>
          <a:blipFill>
            <a:blip r:embed="rId6"/>
            <a:stretch>
              <a:fillRect l="0" t="0" r="0" b="0"/>
            </a:stretch>
          </a:blipFill>
        </p:spPr>
      </p:sp>
      <p:pic>
        <p:nvPicPr>
          <p:cNvPr name="Picture 10" id="10"/>
          <p:cNvPicPr>
            <a:picLocks noChangeAspect="true"/>
          </p:cNvPicPr>
          <p:nvPr/>
        </p:nvPicPr>
        <p:blipFill>
          <a:blip r:embed="rId7"/>
          <a:srcRect l="0" t="0" r="0" b="0"/>
          <a:stretch>
            <a:fillRect/>
          </a:stretch>
        </p:blipFill>
        <p:spPr>
          <a:xfrm flipH="false" flipV="false" rot="0">
            <a:off x="8507136" y="4110745"/>
            <a:ext cx="656784" cy="754924"/>
          </a:xfrm>
          <a:prstGeom prst="rect">
            <a:avLst/>
          </a:prstGeom>
        </p:spPr>
      </p:pic>
      <p:sp>
        <p:nvSpPr>
          <p:cNvPr name="Freeform 11" id="11"/>
          <p:cNvSpPr/>
          <p:nvPr/>
        </p:nvSpPr>
        <p:spPr>
          <a:xfrm flipH="false" flipV="false" rot="0">
            <a:off x="-1764536" y="1197503"/>
            <a:ext cx="5300714" cy="2154384"/>
          </a:xfrm>
          <a:custGeom>
            <a:avLst/>
            <a:gdLst/>
            <a:ahLst/>
            <a:cxnLst/>
            <a:rect r="r" b="b" t="t" l="l"/>
            <a:pathLst>
              <a:path h="2154384" w="5300714">
                <a:moveTo>
                  <a:pt x="0" y="0"/>
                </a:moveTo>
                <a:lnTo>
                  <a:pt x="5300713" y="0"/>
                </a:lnTo>
                <a:lnTo>
                  <a:pt x="5300713" y="2154383"/>
                </a:lnTo>
                <a:lnTo>
                  <a:pt x="0" y="21543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0">
            <a:off x="14850603" y="1197503"/>
            <a:ext cx="5300714" cy="2154384"/>
          </a:xfrm>
          <a:custGeom>
            <a:avLst/>
            <a:gdLst/>
            <a:ahLst/>
            <a:cxnLst/>
            <a:rect r="r" b="b" t="t" l="l"/>
            <a:pathLst>
              <a:path h="2154384" w="5300714">
                <a:moveTo>
                  <a:pt x="5300714" y="0"/>
                </a:moveTo>
                <a:lnTo>
                  <a:pt x="0" y="0"/>
                </a:lnTo>
                <a:lnTo>
                  <a:pt x="0" y="2154383"/>
                </a:lnTo>
                <a:lnTo>
                  <a:pt x="5300714" y="2154383"/>
                </a:lnTo>
                <a:lnTo>
                  <a:pt x="530071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0">
            <a:off x="1028700" y="4412571"/>
            <a:ext cx="3109757" cy="1263907"/>
          </a:xfrm>
          <a:custGeom>
            <a:avLst/>
            <a:gdLst/>
            <a:ahLst/>
            <a:cxnLst/>
            <a:rect r="r" b="b" t="t" l="l"/>
            <a:pathLst>
              <a:path h="1263907" w="3109757">
                <a:moveTo>
                  <a:pt x="3109757" y="0"/>
                </a:moveTo>
                <a:lnTo>
                  <a:pt x="0" y="0"/>
                </a:lnTo>
                <a:lnTo>
                  <a:pt x="0" y="1263907"/>
                </a:lnTo>
                <a:lnTo>
                  <a:pt x="3109757" y="1263907"/>
                </a:lnTo>
                <a:lnTo>
                  <a:pt x="3109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4225525" y="4412571"/>
            <a:ext cx="3109757" cy="1263907"/>
          </a:xfrm>
          <a:custGeom>
            <a:avLst/>
            <a:gdLst/>
            <a:ahLst/>
            <a:cxnLst/>
            <a:rect r="r" b="b" t="t" l="l"/>
            <a:pathLst>
              <a:path h="1263907" w="3109757">
                <a:moveTo>
                  <a:pt x="0" y="0"/>
                </a:moveTo>
                <a:lnTo>
                  <a:pt x="3109758" y="0"/>
                </a:lnTo>
                <a:lnTo>
                  <a:pt x="3109758" y="1263907"/>
                </a:lnTo>
                <a:lnTo>
                  <a:pt x="0" y="12639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76841" y="5251197"/>
            <a:ext cx="18211159" cy="5035803"/>
          </a:xfrm>
          <a:prstGeom prst="rect">
            <a:avLst/>
          </a:prstGeom>
        </p:spPr>
        <p:txBody>
          <a:bodyPr anchor="t" rtlCol="false" tIns="0" lIns="0" bIns="0" rIns="0">
            <a:spAutoFit/>
          </a:bodyPr>
          <a:lstStyle/>
          <a:p>
            <a:pPr algn="l">
              <a:lnSpc>
                <a:spcPts val="3074"/>
              </a:lnSpc>
            </a:pPr>
            <a:r>
              <a:rPr lang="en-US" b="true" sz="2846">
                <a:solidFill>
                  <a:srgbClr val="FFFFFF"/>
                </a:solidFill>
                <a:latin typeface="Poppins Bold"/>
                <a:ea typeface="Poppins Bold"/>
                <a:cs typeface="Poppins Bold"/>
                <a:sym typeface="Poppins Bold"/>
              </a:rPr>
              <a:t>INSIGHT:</a:t>
            </a:r>
          </a:p>
          <a:p>
            <a:pPr algn="l" marL="614657" indent="-307328" lvl="1">
              <a:lnSpc>
                <a:spcPts val="3074"/>
              </a:lnSpc>
              <a:buFont typeface="Arial"/>
              <a:buChar char="•"/>
            </a:pPr>
            <a:r>
              <a:rPr lang="en-US" b="true" sz="2846">
                <a:solidFill>
                  <a:srgbClr val="FFFFFF"/>
                </a:solidFill>
                <a:latin typeface="Poppins Bold"/>
                <a:ea typeface="Poppins Bold"/>
                <a:cs typeface="Poppins Bold"/>
                <a:sym typeface="Poppins Bold"/>
              </a:rPr>
              <a:t> CONTROLLING PM2.5 AND PM10 CAN HAVE THE MOST SIGNIFICANT IMPACT ON IMPROVING AQI.</a:t>
            </a:r>
          </a:p>
          <a:p>
            <a:pPr algn="l">
              <a:lnSpc>
                <a:spcPts val="3074"/>
              </a:lnSpc>
            </a:pPr>
          </a:p>
          <a:p>
            <a:pPr algn="l" marL="614657" indent="-307328" lvl="1">
              <a:lnSpc>
                <a:spcPts val="3074"/>
              </a:lnSpc>
              <a:buFont typeface="Arial"/>
              <a:buChar char="•"/>
            </a:pPr>
            <a:r>
              <a:rPr lang="en-US" b="true" sz="2846">
                <a:solidFill>
                  <a:srgbClr val="FFFFFF"/>
                </a:solidFill>
                <a:latin typeface="Poppins Bold"/>
                <a:ea typeface="Poppins Bold"/>
                <a:cs typeface="Poppins Bold"/>
                <a:sym typeface="Poppins Bold"/>
              </a:rPr>
              <a:t>RANDOM FOREST IS THE BEST-PERFORMING MODEL FOR AQI PREDICTION IN THIS SCENARIO</a:t>
            </a:r>
          </a:p>
          <a:p>
            <a:pPr algn="l">
              <a:lnSpc>
                <a:spcPts val="3074"/>
              </a:lnSpc>
            </a:pPr>
          </a:p>
          <a:p>
            <a:pPr algn="l" marL="614657" indent="-307328" lvl="1">
              <a:lnSpc>
                <a:spcPts val="3074"/>
              </a:lnSpc>
              <a:buFont typeface="Arial"/>
              <a:buChar char="•"/>
            </a:pPr>
            <a:r>
              <a:rPr lang="en-US" b="true" sz="2846">
                <a:solidFill>
                  <a:srgbClr val="FFFFFF"/>
                </a:solidFill>
                <a:latin typeface="Poppins Bold"/>
                <a:ea typeface="Poppins Bold"/>
                <a:cs typeface="Poppins Bold"/>
                <a:sym typeface="Poppins Bold"/>
              </a:rPr>
              <a:t>LINEAR REGRESSION IS SUITABLE FOR BASIC TREND ANALYSIS, BUT NOT FOR PRECISE AQI PREDICTION, ESPECIALLY DURING POLLUTION SPIKES</a:t>
            </a:r>
          </a:p>
          <a:p>
            <a:pPr algn="l">
              <a:lnSpc>
                <a:spcPts val="3074"/>
              </a:lnSpc>
            </a:pPr>
          </a:p>
          <a:p>
            <a:pPr algn="l" marL="614657" indent="-307328" lvl="1">
              <a:lnSpc>
                <a:spcPts val="3074"/>
              </a:lnSpc>
              <a:buFont typeface="Arial"/>
              <a:buChar char="•"/>
            </a:pPr>
            <a:r>
              <a:rPr lang="en-US" b="true" sz="2846">
                <a:solidFill>
                  <a:srgbClr val="FFFFFF"/>
                </a:solidFill>
                <a:latin typeface="Poppins Bold"/>
                <a:ea typeface="Poppins Bold"/>
                <a:cs typeface="Poppins Bold"/>
                <a:sym typeface="Poppins Bold"/>
              </a:rPr>
              <a:t> PROPHET IS VALUABLE FOR EARLY WARNINGS AND PROACTIVE ENVIRONMENTAL PLANNING.</a:t>
            </a:r>
          </a:p>
          <a:p>
            <a:pPr algn="l">
              <a:lnSpc>
                <a:spcPts val="3074"/>
              </a:lnSpc>
            </a:pPr>
          </a:p>
          <a:p>
            <a:pPr algn="l" marL="614657" indent="-307328" lvl="1">
              <a:lnSpc>
                <a:spcPts val="3074"/>
              </a:lnSpc>
              <a:buFont typeface="Arial"/>
              <a:buChar char="•"/>
            </a:pPr>
            <a:r>
              <a:rPr lang="en-US" b="true" sz="2846">
                <a:solidFill>
                  <a:srgbClr val="FFFFFF"/>
                </a:solidFill>
                <a:latin typeface="Poppins Bold"/>
                <a:ea typeface="Poppins Bold"/>
                <a:cs typeface="Poppins Bold"/>
                <a:sym typeface="Poppins Bold"/>
              </a:rPr>
              <a:t>TIME-BASED VISUALIZATIONS HELP IN IDENTIFYING POLLUTION SOURCES AND TIMING, AIDING REGULATORY ACTION.</a:t>
            </a:r>
          </a:p>
          <a:p>
            <a:pPr algn="l">
              <a:lnSpc>
                <a:spcPts val="3074"/>
              </a:lnSpc>
            </a:pPr>
          </a:p>
        </p:txBody>
      </p:sp>
    </p:spTree>
  </p:cSld>
  <p:clrMapOvr>
    <a:masterClrMapping/>
  </p:clrMapOvr>
  <p:transition spd="fast">
    <p:circle/>
  </p:transition>
</p:sld>
</file>

<file path=ppt/slides/slide16.xml><?xml version="1.0" encoding="utf-8"?>
<p:sld xmlns:p="http://schemas.openxmlformats.org/presentationml/2006/main" xmlns:a="http://schemas.openxmlformats.org/drawingml/2006/main">
  <p:cSld>
    <p:bg>
      <p:bgPr>
        <a:gradFill rotWithShape="true">
          <a:gsLst>
            <a:gs pos="0">
              <a:srgbClr val="E0ECF1">
                <a:alpha val="100000"/>
              </a:srgbClr>
            </a:gs>
            <a:gs pos="100000">
              <a:srgbClr val="64A6C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386082" y="2676640"/>
            <a:ext cx="17282006" cy="7082183"/>
          </a:xfrm>
          <a:prstGeom prst="rect">
            <a:avLst/>
          </a:prstGeom>
        </p:spPr>
        <p:txBody>
          <a:bodyPr anchor="t" rtlCol="false" tIns="0" lIns="0" bIns="0" rIns="0">
            <a:spAutoFit/>
          </a:bodyPr>
          <a:lstStyle/>
          <a:p>
            <a:pPr algn="l">
              <a:lnSpc>
                <a:spcPts val="5087"/>
              </a:lnSpc>
              <a:spcBef>
                <a:spcPct val="0"/>
              </a:spcBef>
            </a:pPr>
            <a:r>
              <a:rPr lang="en-US" b="true" sz="4710">
                <a:solidFill>
                  <a:srgbClr val="000000"/>
                </a:solidFill>
                <a:latin typeface="Poppins Bold"/>
                <a:ea typeface="Poppins Bold"/>
                <a:cs typeface="Poppins Bold"/>
                <a:sym typeface="Poppins Bold"/>
              </a:rPr>
              <a:t>THE PROJECT SUCCESSFULLY DEMONSTRATES A COMPREHENSIVE APPROACH TO AIR QUALITY ANALYSIS AND FORECASTING. BY APPLYING LINEAR REGRESSION AND RANDOM FOREST, IT PREDICTS AQI WITH REASONABLE ACCURACY. THE INTEGRATION OF PROPHET ENABLES SHORT-TERM AQI FORECASTING, WHILE VISUALIZATIONS LIKE PAIRPLOTS, TIME SERIES GRAPHS, AND PIE CHARTS HELP INTERPRET POLLUTANT TRENDS AND AQI CATEGORIES EFFECTIVELY. OVERALL, THIS WORKFLOW PROVIDES A SOLID FOUNDATION FOR DATA-DRIVEN ENVIRONMENTAL MONITORING AND DECISION-MAKING.</a:t>
            </a:r>
          </a:p>
        </p:txBody>
      </p:sp>
      <p:sp>
        <p:nvSpPr>
          <p:cNvPr name="TextBox 3" id="3"/>
          <p:cNvSpPr txBox="true"/>
          <p:nvPr/>
        </p:nvSpPr>
        <p:spPr>
          <a:xfrm rot="0">
            <a:off x="5826910" y="641336"/>
            <a:ext cx="4427815" cy="784253"/>
          </a:xfrm>
          <a:prstGeom prst="rect">
            <a:avLst/>
          </a:prstGeom>
        </p:spPr>
        <p:txBody>
          <a:bodyPr anchor="t" rtlCol="false" tIns="0" lIns="0" bIns="0" rIns="0">
            <a:spAutoFit/>
          </a:bodyPr>
          <a:lstStyle/>
          <a:p>
            <a:pPr algn="ctr">
              <a:lnSpc>
                <a:spcPts val="5627"/>
              </a:lnSpc>
              <a:spcBef>
                <a:spcPct val="0"/>
              </a:spcBef>
            </a:pPr>
            <a:r>
              <a:rPr lang="en-US" b="true" sz="5210">
                <a:solidFill>
                  <a:srgbClr val="000000"/>
                </a:solidFill>
                <a:latin typeface="Poppins Bold"/>
                <a:ea typeface="Poppins Bold"/>
                <a:cs typeface="Poppins Bold"/>
                <a:sym typeface="Poppins Bold"/>
              </a:rPr>
              <a:t>CONCLUSION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2387356" y="4111521"/>
            <a:ext cx="13513289" cy="1591848"/>
          </a:xfrm>
          <a:prstGeom prst="rect">
            <a:avLst/>
          </a:prstGeom>
        </p:spPr>
        <p:txBody>
          <a:bodyPr anchor="t" rtlCol="false" tIns="0" lIns="0" bIns="0" rIns="0">
            <a:spAutoFit/>
          </a:bodyPr>
          <a:lstStyle/>
          <a:p>
            <a:pPr algn="ctr">
              <a:lnSpc>
                <a:spcPts val="13060"/>
              </a:lnSpc>
            </a:pPr>
            <a:r>
              <a:rPr lang="en-US" sz="9328" spc="-167">
                <a:solidFill>
                  <a:srgbClr val="FFFFFF"/>
                </a:solidFill>
                <a:latin typeface="Feeling Passionate"/>
                <a:ea typeface="Feeling Passionate"/>
                <a:cs typeface="Feeling Passionate"/>
                <a:sym typeface="Feeling Passionate"/>
              </a:rPr>
              <a:t>Thanks YOU  </a:t>
            </a:r>
          </a:p>
        </p:txBody>
      </p:sp>
      <p:sp>
        <p:nvSpPr>
          <p:cNvPr name="Freeform 4" id="4"/>
          <p:cNvSpPr/>
          <p:nvPr/>
        </p:nvSpPr>
        <p:spPr>
          <a:xfrm flipH="true" flipV="false" rot="0">
            <a:off x="2862106" y="3813766"/>
            <a:ext cx="725552" cy="604022"/>
          </a:xfrm>
          <a:custGeom>
            <a:avLst/>
            <a:gdLst/>
            <a:ahLst/>
            <a:cxnLst/>
            <a:rect r="r" b="b" t="t" l="l"/>
            <a:pathLst>
              <a:path h="604022" w="725552">
                <a:moveTo>
                  <a:pt x="725552" y="0"/>
                </a:moveTo>
                <a:lnTo>
                  <a:pt x="0" y="0"/>
                </a:lnTo>
                <a:lnTo>
                  <a:pt x="0" y="604022"/>
                </a:lnTo>
                <a:lnTo>
                  <a:pt x="725552" y="604022"/>
                </a:lnTo>
                <a:lnTo>
                  <a:pt x="72555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4D4"/>
        </a:solidFill>
      </p:bgPr>
    </p:bg>
    <p:spTree>
      <p:nvGrpSpPr>
        <p:cNvPr id="1" name=""/>
        <p:cNvGrpSpPr/>
        <p:nvPr/>
      </p:nvGrpSpPr>
      <p:grpSpPr>
        <a:xfrm>
          <a:off x="0" y="0"/>
          <a:ext cx="0" cy="0"/>
          <a:chOff x="0" y="0"/>
          <a:chExt cx="0" cy="0"/>
        </a:xfrm>
      </p:grpSpPr>
      <p:grpSp>
        <p:nvGrpSpPr>
          <p:cNvPr name="Group 2" id="2"/>
          <p:cNvGrpSpPr/>
          <p:nvPr/>
        </p:nvGrpSpPr>
        <p:grpSpPr>
          <a:xfrm rot="0">
            <a:off x="7117024" y="-159197"/>
            <a:ext cx="14634577" cy="10605394"/>
            <a:chOff x="0" y="0"/>
            <a:chExt cx="841198" cy="609600"/>
          </a:xfrm>
        </p:grpSpPr>
        <p:sp>
          <p:nvSpPr>
            <p:cNvPr name="Freeform 3" id="3"/>
            <p:cNvSpPr/>
            <p:nvPr/>
          </p:nvSpPr>
          <p:spPr>
            <a:xfrm flipH="false" flipV="false" rot="0">
              <a:off x="0" y="0"/>
              <a:ext cx="841198" cy="609600"/>
            </a:xfrm>
            <a:custGeom>
              <a:avLst/>
              <a:gdLst/>
              <a:ahLst/>
              <a:cxnLst/>
              <a:rect r="r" b="b" t="t" l="l"/>
              <a:pathLst>
                <a:path h="609600" w="841198">
                  <a:moveTo>
                    <a:pt x="203200" y="0"/>
                  </a:moveTo>
                  <a:lnTo>
                    <a:pt x="637998" y="0"/>
                  </a:lnTo>
                  <a:lnTo>
                    <a:pt x="841198" y="609600"/>
                  </a:lnTo>
                  <a:lnTo>
                    <a:pt x="0" y="609600"/>
                  </a:lnTo>
                  <a:lnTo>
                    <a:pt x="203200" y="0"/>
                  </a:lnTo>
                  <a:close/>
                </a:path>
              </a:pathLst>
            </a:custGeom>
            <a:solidFill>
              <a:srgbClr val="C6B9AF"/>
            </a:solidFill>
          </p:spPr>
        </p:sp>
        <p:sp>
          <p:nvSpPr>
            <p:cNvPr name="TextBox 4" id="4"/>
            <p:cNvSpPr txBox="true"/>
            <p:nvPr/>
          </p:nvSpPr>
          <p:spPr>
            <a:xfrm>
              <a:off x="127000" y="-38100"/>
              <a:ext cx="587198"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4771272" y="5012342"/>
            <a:ext cx="1829115" cy="1534170"/>
          </a:xfrm>
          <a:custGeom>
            <a:avLst/>
            <a:gdLst/>
            <a:ahLst/>
            <a:cxnLst/>
            <a:rect r="r" b="b" t="t" l="l"/>
            <a:pathLst>
              <a:path h="1534170" w="1829115">
                <a:moveTo>
                  <a:pt x="0" y="0"/>
                </a:moveTo>
                <a:lnTo>
                  <a:pt x="1829116" y="0"/>
                </a:lnTo>
                <a:lnTo>
                  <a:pt x="1829116" y="1534170"/>
                </a:lnTo>
                <a:lnTo>
                  <a:pt x="0" y="1534170"/>
                </a:lnTo>
                <a:lnTo>
                  <a:pt x="0" y="0"/>
                </a:lnTo>
                <a:close/>
              </a:path>
            </a:pathLst>
          </a:custGeom>
          <a:blipFill>
            <a:blip r:embed="rId2"/>
            <a:stretch>
              <a:fillRect l="0" t="0" r="0" b="0"/>
            </a:stretch>
          </a:blipFill>
        </p:spPr>
      </p:sp>
      <p:sp>
        <p:nvSpPr>
          <p:cNvPr name="Freeform 6" id="6"/>
          <p:cNvSpPr/>
          <p:nvPr/>
        </p:nvSpPr>
        <p:spPr>
          <a:xfrm flipH="false" flipV="false" rot="-9006543">
            <a:off x="6944498" y="7590805"/>
            <a:ext cx="807680" cy="606494"/>
          </a:xfrm>
          <a:custGeom>
            <a:avLst/>
            <a:gdLst/>
            <a:ahLst/>
            <a:cxnLst/>
            <a:rect r="r" b="b" t="t" l="l"/>
            <a:pathLst>
              <a:path h="606494" w="807680">
                <a:moveTo>
                  <a:pt x="0" y="0"/>
                </a:moveTo>
                <a:lnTo>
                  <a:pt x="807680" y="0"/>
                </a:lnTo>
                <a:lnTo>
                  <a:pt x="807680" y="606495"/>
                </a:lnTo>
                <a:lnTo>
                  <a:pt x="0" y="606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3230228">
            <a:off x="10487522" y="3273312"/>
            <a:ext cx="1679865" cy="1595179"/>
          </a:xfrm>
          <a:custGeom>
            <a:avLst/>
            <a:gdLst/>
            <a:ahLst/>
            <a:cxnLst/>
            <a:rect r="r" b="b" t="t" l="l"/>
            <a:pathLst>
              <a:path h="1595179" w="1679865">
                <a:moveTo>
                  <a:pt x="0" y="0"/>
                </a:moveTo>
                <a:lnTo>
                  <a:pt x="1679865" y="0"/>
                </a:lnTo>
                <a:lnTo>
                  <a:pt x="1679865" y="1595179"/>
                </a:lnTo>
                <a:lnTo>
                  <a:pt x="0" y="15951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6745997">
            <a:off x="10983161" y="5834028"/>
            <a:ext cx="1015589" cy="1692648"/>
          </a:xfrm>
          <a:custGeom>
            <a:avLst/>
            <a:gdLst/>
            <a:ahLst/>
            <a:cxnLst/>
            <a:rect r="r" b="b" t="t" l="l"/>
            <a:pathLst>
              <a:path h="1692648" w="1015589">
                <a:moveTo>
                  <a:pt x="0" y="0"/>
                </a:moveTo>
                <a:lnTo>
                  <a:pt x="1015589" y="0"/>
                </a:lnTo>
                <a:lnTo>
                  <a:pt x="1015589" y="1692648"/>
                </a:lnTo>
                <a:lnTo>
                  <a:pt x="0" y="16926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104351">
            <a:off x="6323675" y="2877928"/>
            <a:ext cx="2424707" cy="4890016"/>
          </a:xfrm>
          <a:custGeom>
            <a:avLst/>
            <a:gdLst/>
            <a:ahLst/>
            <a:cxnLst/>
            <a:rect r="r" b="b" t="t" l="l"/>
            <a:pathLst>
              <a:path h="4890016" w="2424707">
                <a:moveTo>
                  <a:pt x="0" y="0"/>
                </a:moveTo>
                <a:lnTo>
                  <a:pt x="2424706" y="0"/>
                </a:lnTo>
                <a:lnTo>
                  <a:pt x="2424706" y="4890017"/>
                </a:lnTo>
                <a:lnTo>
                  <a:pt x="0" y="4890017"/>
                </a:lnTo>
                <a:lnTo>
                  <a:pt x="0" y="0"/>
                </a:lnTo>
                <a:close/>
              </a:path>
            </a:pathLst>
          </a:custGeom>
          <a:blipFill>
            <a:blip r:embed="rId9">
              <a:extLst>
                <a:ext uri="{96DAC541-7B7A-43D3-8B79-37D633B846F1}">
                  <asvg:svgBlip xmlns:asvg="http://schemas.microsoft.com/office/drawing/2016/SVG/main" r:embed="rId10"/>
                </a:ext>
              </a:extLst>
            </a:blip>
            <a:stretch>
              <a:fillRect l="-499" t="0" r="-94155" b="0"/>
            </a:stretch>
          </a:blipFill>
        </p:spPr>
      </p:sp>
      <p:sp>
        <p:nvSpPr>
          <p:cNvPr name="Freeform 10" id="10"/>
          <p:cNvSpPr/>
          <p:nvPr/>
        </p:nvSpPr>
        <p:spPr>
          <a:xfrm flipH="false" flipV="false" rot="1104351">
            <a:off x="8628326" y="3618935"/>
            <a:ext cx="2268979" cy="4890016"/>
          </a:xfrm>
          <a:custGeom>
            <a:avLst/>
            <a:gdLst/>
            <a:ahLst/>
            <a:cxnLst/>
            <a:rect r="r" b="b" t="t" l="l"/>
            <a:pathLst>
              <a:path h="4890016" w="2268979">
                <a:moveTo>
                  <a:pt x="0" y="0"/>
                </a:moveTo>
                <a:lnTo>
                  <a:pt x="2268979" y="0"/>
                </a:lnTo>
                <a:lnTo>
                  <a:pt x="2268979" y="4890016"/>
                </a:lnTo>
                <a:lnTo>
                  <a:pt x="0" y="4890016"/>
                </a:lnTo>
                <a:lnTo>
                  <a:pt x="0" y="0"/>
                </a:lnTo>
                <a:close/>
              </a:path>
            </a:pathLst>
          </a:custGeom>
          <a:blipFill>
            <a:blip r:embed="rId11">
              <a:extLst>
                <a:ext uri="{96DAC541-7B7A-43D3-8B79-37D633B846F1}">
                  <asvg:svgBlip xmlns:asvg="http://schemas.microsoft.com/office/drawing/2016/SVG/main" r:embed="rId12"/>
                </a:ext>
              </a:extLst>
            </a:blip>
            <a:stretch>
              <a:fillRect l="-108014" t="0" r="0" b="0"/>
            </a:stretch>
          </a:blipFill>
        </p:spPr>
      </p:sp>
      <p:sp>
        <p:nvSpPr>
          <p:cNvPr name="Freeform 11" id="11"/>
          <p:cNvSpPr/>
          <p:nvPr/>
        </p:nvSpPr>
        <p:spPr>
          <a:xfrm flipH="false" flipV="false" rot="-3561981">
            <a:off x="5362872" y="3126227"/>
            <a:ext cx="1349067" cy="1534560"/>
          </a:xfrm>
          <a:custGeom>
            <a:avLst/>
            <a:gdLst/>
            <a:ahLst/>
            <a:cxnLst/>
            <a:rect r="r" b="b" t="t" l="l"/>
            <a:pathLst>
              <a:path h="1534560" w="1349067">
                <a:moveTo>
                  <a:pt x="0" y="0"/>
                </a:moveTo>
                <a:lnTo>
                  <a:pt x="1349068" y="0"/>
                </a:lnTo>
                <a:lnTo>
                  <a:pt x="1349068" y="1534560"/>
                </a:lnTo>
                <a:lnTo>
                  <a:pt x="0" y="15345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7532403">
            <a:off x="5424899" y="6776801"/>
            <a:ext cx="1582630" cy="1776421"/>
          </a:xfrm>
          <a:custGeom>
            <a:avLst/>
            <a:gdLst/>
            <a:ahLst/>
            <a:cxnLst/>
            <a:rect r="r" b="b" t="t" l="l"/>
            <a:pathLst>
              <a:path h="1776421" w="1582630">
                <a:moveTo>
                  <a:pt x="0" y="0"/>
                </a:moveTo>
                <a:lnTo>
                  <a:pt x="1582629" y="0"/>
                </a:lnTo>
                <a:lnTo>
                  <a:pt x="1582629" y="1776421"/>
                </a:lnTo>
                <a:lnTo>
                  <a:pt x="0" y="177642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4354588">
            <a:off x="4824096" y="3914064"/>
            <a:ext cx="996888" cy="731445"/>
          </a:xfrm>
          <a:custGeom>
            <a:avLst/>
            <a:gdLst/>
            <a:ahLst/>
            <a:cxnLst/>
            <a:rect r="r" b="b" t="t" l="l"/>
            <a:pathLst>
              <a:path h="731445" w="996888">
                <a:moveTo>
                  <a:pt x="0" y="0"/>
                </a:moveTo>
                <a:lnTo>
                  <a:pt x="996888" y="0"/>
                </a:lnTo>
                <a:lnTo>
                  <a:pt x="996888" y="731444"/>
                </a:lnTo>
                <a:lnTo>
                  <a:pt x="0" y="73144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1843754">
            <a:off x="6647968" y="2889156"/>
            <a:ext cx="1265776" cy="775576"/>
          </a:xfrm>
          <a:custGeom>
            <a:avLst/>
            <a:gdLst/>
            <a:ahLst/>
            <a:cxnLst/>
            <a:rect r="r" b="b" t="t" l="l"/>
            <a:pathLst>
              <a:path h="775576" w="1265776">
                <a:moveTo>
                  <a:pt x="0" y="0"/>
                </a:moveTo>
                <a:lnTo>
                  <a:pt x="1265776" y="0"/>
                </a:lnTo>
                <a:lnTo>
                  <a:pt x="1265776" y="775576"/>
                </a:lnTo>
                <a:lnTo>
                  <a:pt x="0" y="77557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8208641" y="2670449"/>
            <a:ext cx="807680" cy="606494"/>
          </a:xfrm>
          <a:custGeom>
            <a:avLst/>
            <a:gdLst/>
            <a:ahLst/>
            <a:cxnLst/>
            <a:rect r="r" b="b" t="t" l="l"/>
            <a:pathLst>
              <a:path h="606494" w="807680">
                <a:moveTo>
                  <a:pt x="0" y="0"/>
                </a:moveTo>
                <a:lnTo>
                  <a:pt x="807680" y="0"/>
                </a:lnTo>
                <a:lnTo>
                  <a:pt x="807680" y="606495"/>
                </a:lnTo>
                <a:lnTo>
                  <a:pt x="0" y="606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9756407">
            <a:off x="8779503" y="7830656"/>
            <a:ext cx="1061859" cy="770330"/>
          </a:xfrm>
          <a:custGeom>
            <a:avLst/>
            <a:gdLst/>
            <a:ahLst/>
            <a:cxnLst/>
            <a:rect r="r" b="b" t="t" l="l"/>
            <a:pathLst>
              <a:path h="770330" w="1061859">
                <a:moveTo>
                  <a:pt x="0" y="0"/>
                </a:moveTo>
                <a:lnTo>
                  <a:pt x="1061858" y="0"/>
                </a:lnTo>
                <a:lnTo>
                  <a:pt x="1061858" y="770330"/>
                </a:lnTo>
                <a:lnTo>
                  <a:pt x="0" y="77033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7" id="17"/>
          <p:cNvSpPr/>
          <p:nvPr/>
        </p:nvSpPr>
        <p:spPr>
          <a:xfrm flipH="false" flipV="false" rot="6515776">
            <a:off x="10118245" y="7369034"/>
            <a:ext cx="922889" cy="939980"/>
          </a:xfrm>
          <a:custGeom>
            <a:avLst/>
            <a:gdLst/>
            <a:ahLst/>
            <a:cxnLst/>
            <a:rect r="r" b="b" t="t" l="l"/>
            <a:pathLst>
              <a:path h="939980" w="922889">
                <a:moveTo>
                  <a:pt x="0" y="0"/>
                </a:moveTo>
                <a:lnTo>
                  <a:pt x="922889" y="0"/>
                </a:lnTo>
                <a:lnTo>
                  <a:pt x="922889" y="939980"/>
                </a:lnTo>
                <a:lnTo>
                  <a:pt x="0" y="93998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8" id="18"/>
          <p:cNvSpPr/>
          <p:nvPr/>
        </p:nvSpPr>
        <p:spPr>
          <a:xfrm flipH="false" flipV="false" rot="3118455">
            <a:off x="11149825" y="4932209"/>
            <a:ext cx="922889" cy="939980"/>
          </a:xfrm>
          <a:custGeom>
            <a:avLst/>
            <a:gdLst/>
            <a:ahLst/>
            <a:cxnLst/>
            <a:rect r="r" b="b" t="t" l="l"/>
            <a:pathLst>
              <a:path h="939980" w="922889">
                <a:moveTo>
                  <a:pt x="0" y="0"/>
                </a:moveTo>
                <a:lnTo>
                  <a:pt x="922890" y="0"/>
                </a:lnTo>
                <a:lnTo>
                  <a:pt x="922890" y="939980"/>
                </a:lnTo>
                <a:lnTo>
                  <a:pt x="0" y="93998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9" id="19"/>
          <p:cNvSpPr/>
          <p:nvPr/>
        </p:nvSpPr>
        <p:spPr>
          <a:xfrm flipH="false" flipV="false" rot="1810943">
            <a:off x="9717631" y="2947583"/>
            <a:ext cx="521332" cy="666024"/>
          </a:xfrm>
          <a:custGeom>
            <a:avLst/>
            <a:gdLst/>
            <a:ahLst/>
            <a:cxnLst/>
            <a:rect r="r" b="b" t="t" l="l"/>
            <a:pathLst>
              <a:path h="666024" w="521332">
                <a:moveTo>
                  <a:pt x="0" y="0"/>
                </a:moveTo>
                <a:lnTo>
                  <a:pt x="521333" y="0"/>
                </a:lnTo>
                <a:lnTo>
                  <a:pt x="521333" y="666024"/>
                </a:lnTo>
                <a:lnTo>
                  <a:pt x="0" y="666024"/>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0" id="20"/>
          <p:cNvSpPr/>
          <p:nvPr/>
        </p:nvSpPr>
        <p:spPr>
          <a:xfrm flipH="true" flipV="false" rot="0">
            <a:off x="14247438" y="4080698"/>
            <a:ext cx="5315329" cy="2656143"/>
          </a:xfrm>
          <a:custGeom>
            <a:avLst/>
            <a:gdLst/>
            <a:ahLst/>
            <a:cxnLst/>
            <a:rect r="r" b="b" t="t" l="l"/>
            <a:pathLst>
              <a:path h="2656143" w="5315329">
                <a:moveTo>
                  <a:pt x="5315329" y="0"/>
                </a:moveTo>
                <a:lnTo>
                  <a:pt x="0" y="0"/>
                </a:lnTo>
                <a:lnTo>
                  <a:pt x="0" y="2656143"/>
                </a:lnTo>
                <a:lnTo>
                  <a:pt x="5315329" y="2656143"/>
                </a:lnTo>
                <a:lnTo>
                  <a:pt x="5315329"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1" id="21"/>
          <p:cNvSpPr/>
          <p:nvPr/>
        </p:nvSpPr>
        <p:spPr>
          <a:xfrm flipH="true" flipV="false" rot="2225488">
            <a:off x="13249240" y="8705779"/>
            <a:ext cx="4608831" cy="2303096"/>
          </a:xfrm>
          <a:custGeom>
            <a:avLst/>
            <a:gdLst/>
            <a:ahLst/>
            <a:cxnLst/>
            <a:rect r="r" b="b" t="t" l="l"/>
            <a:pathLst>
              <a:path h="2303096" w="4608831">
                <a:moveTo>
                  <a:pt x="4608831" y="0"/>
                </a:moveTo>
                <a:lnTo>
                  <a:pt x="0" y="0"/>
                </a:lnTo>
                <a:lnTo>
                  <a:pt x="0" y="2303096"/>
                </a:lnTo>
                <a:lnTo>
                  <a:pt x="4608831" y="2303096"/>
                </a:lnTo>
                <a:lnTo>
                  <a:pt x="4608831"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2" id="22"/>
          <p:cNvSpPr/>
          <p:nvPr/>
        </p:nvSpPr>
        <p:spPr>
          <a:xfrm flipH="false" flipV="false" rot="-239725">
            <a:off x="-1175029" y="3961813"/>
            <a:ext cx="4353379" cy="3014715"/>
          </a:xfrm>
          <a:custGeom>
            <a:avLst/>
            <a:gdLst/>
            <a:ahLst/>
            <a:cxnLst/>
            <a:rect r="r" b="b" t="t" l="l"/>
            <a:pathLst>
              <a:path h="3014715" w="4353379">
                <a:moveTo>
                  <a:pt x="0" y="0"/>
                </a:moveTo>
                <a:lnTo>
                  <a:pt x="4353379" y="0"/>
                </a:lnTo>
                <a:lnTo>
                  <a:pt x="4353379" y="3014715"/>
                </a:lnTo>
                <a:lnTo>
                  <a:pt x="0" y="3014715"/>
                </a:lnTo>
                <a:lnTo>
                  <a:pt x="0" y="0"/>
                </a:lnTo>
                <a:close/>
              </a:path>
            </a:pathLst>
          </a:custGeom>
          <a:blipFill>
            <a:blip r:embed="rId29"/>
            <a:stretch>
              <a:fillRect l="0" t="0" r="0" b="0"/>
            </a:stretch>
          </a:blipFill>
        </p:spPr>
      </p:sp>
      <p:sp>
        <p:nvSpPr>
          <p:cNvPr name="TextBox 23" id="23"/>
          <p:cNvSpPr txBox="true"/>
          <p:nvPr/>
        </p:nvSpPr>
        <p:spPr>
          <a:xfrm rot="0">
            <a:off x="0" y="814550"/>
            <a:ext cx="11181451" cy="1586585"/>
          </a:xfrm>
          <a:prstGeom prst="rect">
            <a:avLst/>
          </a:prstGeom>
        </p:spPr>
        <p:txBody>
          <a:bodyPr anchor="t" rtlCol="false" tIns="0" lIns="0" bIns="0" rIns="0">
            <a:spAutoFit/>
          </a:bodyPr>
          <a:lstStyle/>
          <a:p>
            <a:pPr algn="l">
              <a:lnSpc>
                <a:spcPts val="12825"/>
              </a:lnSpc>
            </a:pPr>
            <a:r>
              <a:rPr lang="en-US" sz="9161">
                <a:solidFill>
                  <a:srgbClr val="133864"/>
                </a:solidFill>
                <a:latin typeface="Lovelo"/>
                <a:ea typeface="Lovelo"/>
                <a:cs typeface="Lovelo"/>
                <a:sym typeface="Lovelo"/>
              </a:rPr>
              <a:t>THE FUTURE </a:t>
            </a:r>
          </a:p>
        </p:txBody>
      </p:sp>
      <p:sp>
        <p:nvSpPr>
          <p:cNvPr name="TextBox 24" id="24"/>
          <p:cNvSpPr txBox="true"/>
          <p:nvPr/>
        </p:nvSpPr>
        <p:spPr>
          <a:xfrm rot="0">
            <a:off x="5837453" y="814550"/>
            <a:ext cx="11547635" cy="1586585"/>
          </a:xfrm>
          <a:prstGeom prst="rect">
            <a:avLst/>
          </a:prstGeom>
        </p:spPr>
        <p:txBody>
          <a:bodyPr anchor="t" rtlCol="false" tIns="0" lIns="0" bIns="0" rIns="0">
            <a:spAutoFit/>
          </a:bodyPr>
          <a:lstStyle/>
          <a:p>
            <a:pPr algn="r">
              <a:lnSpc>
                <a:spcPts val="12825"/>
              </a:lnSpc>
            </a:pPr>
            <a:r>
              <a:rPr lang="en-US" sz="9161">
                <a:solidFill>
                  <a:srgbClr val="444040"/>
                </a:solidFill>
                <a:latin typeface="Lovelo"/>
                <a:ea typeface="Lovelo"/>
                <a:cs typeface="Lovelo"/>
                <a:sym typeface="Lovelo"/>
              </a:rPr>
              <a:t>EARTH/LOCATIONS?</a:t>
            </a:r>
          </a:p>
        </p:txBody>
      </p:sp>
      <p:sp>
        <p:nvSpPr>
          <p:cNvPr name="Freeform 25" id="25"/>
          <p:cNvSpPr/>
          <p:nvPr/>
        </p:nvSpPr>
        <p:spPr>
          <a:xfrm flipH="false" flipV="false" rot="-1895824">
            <a:off x="71244" y="8287901"/>
            <a:ext cx="4353379" cy="3014715"/>
          </a:xfrm>
          <a:custGeom>
            <a:avLst/>
            <a:gdLst/>
            <a:ahLst/>
            <a:cxnLst/>
            <a:rect r="r" b="b" t="t" l="l"/>
            <a:pathLst>
              <a:path h="3014715" w="4353379">
                <a:moveTo>
                  <a:pt x="0" y="0"/>
                </a:moveTo>
                <a:lnTo>
                  <a:pt x="4353379" y="0"/>
                </a:lnTo>
                <a:lnTo>
                  <a:pt x="4353379" y="3014715"/>
                </a:lnTo>
                <a:lnTo>
                  <a:pt x="0" y="3014715"/>
                </a:lnTo>
                <a:lnTo>
                  <a:pt x="0" y="0"/>
                </a:lnTo>
                <a:close/>
              </a:path>
            </a:pathLst>
          </a:custGeom>
          <a:blipFill>
            <a:blip r:embed="rId29"/>
            <a:stretch>
              <a:fillRect l="0" t="0" r="0" b="0"/>
            </a:stretch>
          </a:blipFill>
        </p:spPr>
      </p:sp>
    </p:spTree>
  </p:cSld>
  <p:clrMapOvr>
    <a:masterClrMapping/>
  </p:clrMapOvr>
  <p:transition spd="slow">
    <p:push dir="r"/>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72551" y="0"/>
            <a:ext cx="1615449" cy="10287000"/>
            <a:chOff x="0" y="0"/>
            <a:chExt cx="425468" cy="2709333"/>
          </a:xfrm>
        </p:grpSpPr>
        <p:sp>
          <p:nvSpPr>
            <p:cNvPr name="Freeform 3" id="3"/>
            <p:cNvSpPr/>
            <p:nvPr/>
          </p:nvSpPr>
          <p:spPr>
            <a:xfrm flipH="false" flipV="false" rot="0">
              <a:off x="0" y="0"/>
              <a:ext cx="425468" cy="2709333"/>
            </a:xfrm>
            <a:custGeom>
              <a:avLst/>
              <a:gdLst/>
              <a:ahLst/>
              <a:cxnLst/>
              <a:rect r="r" b="b" t="t" l="l"/>
              <a:pathLst>
                <a:path h="2709333" w="425468">
                  <a:moveTo>
                    <a:pt x="0" y="0"/>
                  </a:moveTo>
                  <a:lnTo>
                    <a:pt x="425468" y="0"/>
                  </a:lnTo>
                  <a:lnTo>
                    <a:pt x="425468" y="2709333"/>
                  </a:lnTo>
                  <a:lnTo>
                    <a:pt x="0" y="2709333"/>
                  </a:lnTo>
                  <a:close/>
                </a:path>
              </a:pathLst>
            </a:custGeom>
            <a:solidFill>
              <a:srgbClr val="2A7944"/>
            </a:solidFill>
          </p:spPr>
        </p:sp>
        <p:sp>
          <p:nvSpPr>
            <p:cNvPr name="TextBox 4" id="4"/>
            <p:cNvSpPr txBox="true"/>
            <p:nvPr/>
          </p:nvSpPr>
          <p:spPr>
            <a:xfrm>
              <a:off x="0" y="-47625"/>
              <a:ext cx="425468" cy="2756958"/>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13474672" y="370009"/>
            <a:ext cx="5843889" cy="7256208"/>
            <a:chOff x="0" y="0"/>
            <a:chExt cx="905371" cy="1124177"/>
          </a:xfrm>
        </p:grpSpPr>
        <p:sp>
          <p:nvSpPr>
            <p:cNvPr name="Freeform 6" id="6"/>
            <p:cNvSpPr/>
            <p:nvPr/>
          </p:nvSpPr>
          <p:spPr>
            <a:xfrm flipH="false" flipV="false" rot="0">
              <a:off x="0" y="0"/>
              <a:ext cx="905371" cy="1124177"/>
            </a:xfrm>
            <a:custGeom>
              <a:avLst/>
              <a:gdLst/>
              <a:ahLst/>
              <a:cxnLst/>
              <a:rect r="r" b="b" t="t" l="l"/>
              <a:pathLst>
                <a:path h="1124177" w="905371">
                  <a:moveTo>
                    <a:pt x="0" y="0"/>
                  </a:moveTo>
                  <a:lnTo>
                    <a:pt x="905371" y="0"/>
                  </a:lnTo>
                  <a:lnTo>
                    <a:pt x="905371" y="1124177"/>
                  </a:lnTo>
                  <a:lnTo>
                    <a:pt x="0" y="1124177"/>
                  </a:lnTo>
                  <a:close/>
                </a:path>
              </a:pathLst>
            </a:custGeom>
            <a:blipFill>
              <a:blip r:embed="rId2"/>
              <a:stretch>
                <a:fillRect l="-58918" t="0" r="-58918" b="0"/>
              </a:stretch>
            </a:blipFill>
          </p:spPr>
        </p:sp>
      </p:grpSp>
      <p:sp>
        <p:nvSpPr>
          <p:cNvPr name="Freeform 7" id="7"/>
          <p:cNvSpPr/>
          <p:nvPr/>
        </p:nvSpPr>
        <p:spPr>
          <a:xfrm flipH="false" flipV="false" rot="0">
            <a:off x="16396616" y="736444"/>
            <a:ext cx="1275108" cy="292256"/>
          </a:xfrm>
          <a:custGeom>
            <a:avLst/>
            <a:gdLst/>
            <a:ahLst/>
            <a:cxnLst/>
            <a:rect r="r" b="b" t="t" l="l"/>
            <a:pathLst>
              <a:path h="292256" w="1275108">
                <a:moveTo>
                  <a:pt x="0" y="0"/>
                </a:moveTo>
                <a:lnTo>
                  <a:pt x="1275109" y="0"/>
                </a:lnTo>
                <a:lnTo>
                  <a:pt x="1275109" y="292256"/>
                </a:lnTo>
                <a:lnTo>
                  <a:pt x="0" y="292256"/>
                </a:lnTo>
                <a:lnTo>
                  <a:pt x="0" y="0"/>
                </a:lnTo>
                <a:close/>
              </a:path>
            </a:pathLst>
          </a:custGeom>
          <a:blipFill>
            <a:blip r:embed="rId3">
              <a:extLst>
                <a:ext uri="{96DAC541-7B7A-43D3-8B79-37D633B846F1}">
                  <asvg:svgBlip xmlns:asvg="http://schemas.microsoft.com/office/drawing/2016/SVG/main" r:embed="rId4"/>
                </a:ext>
              </a:extLst>
            </a:blip>
            <a:stretch>
              <a:fillRect l="0" t="0" r="-38528" b="0"/>
            </a:stretch>
          </a:blipFill>
        </p:spPr>
      </p:sp>
      <p:sp>
        <p:nvSpPr>
          <p:cNvPr name="Freeform 8" id="8"/>
          <p:cNvSpPr/>
          <p:nvPr/>
        </p:nvSpPr>
        <p:spPr>
          <a:xfrm flipH="true" flipV="false" rot="0">
            <a:off x="15692968" y="-1712519"/>
            <a:ext cx="3957513" cy="5190181"/>
          </a:xfrm>
          <a:custGeom>
            <a:avLst/>
            <a:gdLst/>
            <a:ahLst/>
            <a:cxnLst/>
            <a:rect r="r" b="b" t="t" l="l"/>
            <a:pathLst>
              <a:path h="5190181" w="3957513">
                <a:moveTo>
                  <a:pt x="3957513" y="0"/>
                </a:moveTo>
                <a:lnTo>
                  <a:pt x="0" y="0"/>
                </a:lnTo>
                <a:lnTo>
                  <a:pt x="0" y="5190182"/>
                </a:lnTo>
                <a:lnTo>
                  <a:pt x="3957513" y="5190182"/>
                </a:lnTo>
                <a:lnTo>
                  <a:pt x="3957513" y="0"/>
                </a:lnTo>
                <a:close/>
              </a:path>
            </a:pathLst>
          </a:custGeom>
          <a:blipFill>
            <a:blip r:embed="rId5"/>
            <a:stretch>
              <a:fillRect l="0" t="0" r="0" b="0"/>
            </a:stretch>
          </a:blipFill>
        </p:spPr>
      </p:sp>
      <p:sp>
        <p:nvSpPr>
          <p:cNvPr name="Freeform 9" id="9"/>
          <p:cNvSpPr/>
          <p:nvPr/>
        </p:nvSpPr>
        <p:spPr>
          <a:xfrm flipH="true" flipV="false" rot="-1939214">
            <a:off x="14637664" y="-312316"/>
            <a:ext cx="2383156" cy="3125450"/>
          </a:xfrm>
          <a:custGeom>
            <a:avLst/>
            <a:gdLst/>
            <a:ahLst/>
            <a:cxnLst/>
            <a:rect r="r" b="b" t="t" l="l"/>
            <a:pathLst>
              <a:path h="3125450" w="2383156">
                <a:moveTo>
                  <a:pt x="2383156" y="0"/>
                </a:moveTo>
                <a:lnTo>
                  <a:pt x="0" y="0"/>
                </a:lnTo>
                <a:lnTo>
                  <a:pt x="0" y="3125450"/>
                </a:lnTo>
                <a:lnTo>
                  <a:pt x="2383156" y="3125450"/>
                </a:lnTo>
                <a:lnTo>
                  <a:pt x="2383156" y="0"/>
                </a:lnTo>
                <a:close/>
              </a:path>
            </a:pathLst>
          </a:custGeom>
          <a:blipFill>
            <a:blip r:embed="rId5"/>
            <a:stretch>
              <a:fillRect l="0" t="0" r="0" b="0"/>
            </a:stretch>
          </a:blipFill>
        </p:spPr>
      </p:sp>
      <p:sp>
        <p:nvSpPr>
          <p:cNvPr name="TextBox 10" id="10"/>
          <p:cNvSpPr txBox="true"/>
          <p:nvPr/>
        </p:nvSpPr>
        <p:spPr>
          <a:xfrm rot="0">
            <a:off x="208962" y="775608"/>
            <a:ext cx="13265709" cy="8940258"/>
          </a:xfrm>
          <a:prstGeom prst="rect">
            <a:avLst/>
          </a:prstGeom>
        </p:spPr>
        <p:txBody>
          <a:bodyPr anchor="t" rtlCol="false" tIns="0" lIns="0" bIns="0" rIns="0">
            <a:spAutoFit/>
          </a:bodyPr>
          <a:lstStyle/>
          <a:p>
            <a:pPr algn="just" marL="605572" indent="-302786" lvl="1">
              <a:lnSpc>
                <a:spcPts val="2945"/>
              </a:lnSpc>
              <a:buFont typeface="Arial"/>
              <a:buChar char="•"/>
            </a:pPr>
            <a:r>
              <a:rPr lang="en-US" b="true" sz="2804" spc="-81">
                <a:solidFill>
                  <a:srgbClr val="2A7944"/>
                </a:solidFill>
                <a:latin typeface="Tex Gyre Pagella Bold"/>
                <a:ea typeface="Tex Gyre Pagella Bold"/>
                <a:cs typeface="Tex Gyre Pagella Bold"/>
                <a:sym typeface="Tex Gyre Pagella Bold"/>
              </a:rPr>
              <a:t>Air pollution has become one of the most pressing global concerns due to its serious impact on human health, the environment, and climate change. Monitoring and predicting air quality is essential for public safety, policy planning, and environmental sustainability</a:t>
            </a:r>
          </a:p>
          <a:p>
            <a:pPr algn="just">
              <a:lnSpc>
                <a:spcPts val="2945"/>
              </a:lnSpc>
            </a:pPr>
          </a:p>
          <a:p>
            <a:pPr algn="just" marL="605572" indent="-302786" lvl="1">
              <a:lnSpc>
                <a:spcPts val="2945"/>
              </a:lnSpc>
              <a:buFont typeface="Arial"/>
              <a:buChar char="•"/>
            </a:pPr>
            <a:r>
              <a:rPr lang="en-US" b="true" sz="2804" spc="-81">
                <a:solidFill>
                  <a:srgbClr val="2A7944"/>
                </a:solidFill>
                <a:latin typeface="Tex Gyre Pagella Bold"/>
                <a:ea typeface="Tex Gyre Pagella Bold"/>
                <a:cs typeface="Tex Gyre Pagella Bold"/>
                <a:sym typeface="Tex Gyre Pagella Bold"/>
              </a:rPr>
              <a:t>This project aims to perform a comprehensive analysis of air quality using a real-world dataset containing pollutant concentrations and meteorological parameters such as temperature and humidity.</a:t>
            </a:r>
          </a:p>
          <a:p>
            <a:pPr algn="just">
              <a:lnSpc>
                <a:spcPts val="2945"/>
              </a:lnSpc>
            </a:pPr>
          </a:p>
          <a:p>
            <a:pPr algn="just" marL="605572" indent="-302786" lvl="1">
              <a:lnSpc>
                <a:spcPts val="2945"/>
              </a:lnSpc>
              <a:buFont typeface="Arial"/>
              <a:buChar char="•"/>
            </a:pPr>
            <a:r>
              <a:rPr lang="en-US" b="true" sz="2804" spc="-81">
                <a:solidFill>
                  <a:srgbClr val="2A7944"/>
                </a:solidFill>
                <a:latin typeface="Tex Gyre Pagella Bold"/>
                <a:ea typeface="Tex Gyre Pagella Bold"/>
                <a:cs typeface="Tex Gyre Pagella Bold"/>
                <a:sym typeface="Tex Gyre Pagella Bold"/>
              </a:rPr>
              <a:t>The dataset includes time-stamped measurements of key pollutants PM2.5, PM10, O₃, NO₂, SO₂, CO along with temperature, humidity, and the Air Quality Index (AQI).followed by exploratory visualizations to understand pollutant patterns and relationships.</a:t>
            </a:r>
          </a:p>
          <a:p>
            <a:pPr algn="just">
              <a:lnSpc>
                <a:spcPts val="2945"/>
              </a:lnSpc>
            </a:pPr>
          </a:p>
          <a:p>
            <a:pPr algn="just" marL="605572" indent="-302786" lvl="1">
              <a:lnSpc>
                <a:spcPts val="2945"/>
              </a:lnSpc>
              <a:buFont typeface="Arial"/>
              <a:buChar char="•"/>
            </a:pPr>
            <a:r>
              <a:rPr lang="en-US" b="true" sz="2804" spc="-81">
                <a:solidFill>
                  <a:srgbClr val="2A7944"/>
                </a:solidFill>
                <a:latin typeface="Tex Gyre Pagella Bold"/>
                <a:ea typeface="Tex Gyre Pagella Bold"/>
                <a:cs typeface="Tex Gyre Pagella Bold"/>
                <a:sym typeface="Tex Gyre Pagella Bold"/>
              </a:rPr>
              <a:t>Linear Regression and Random Forest Regressor models to predict AQI based on pollutant concentrations and weather features. Furthermore, we use Facebook Prophet, a time series forecasting model, to project future AQI trends, enabling proactive environmental planning.</a:t>
            </a:r>
          </a:p>
          <a:p>
            <a:pPr algn="just">
              <a:lnSpc>
                <a:spcPts val="2945"/>
              </a:lnSpc>
            </a:pPr>
          </a:p>
          <a:p>
            <a:pPr algn="just" marL="605572" indent="-302786" lvl="1">
              <a:lnSpc>
                <a:spcPts val="2945"/>
              </a:lnSpc>
              <a:buFont typeface="Arial"/>
              <a:buChar char="•"/>
            </a:pPr>
            <a:r>
              <a:rPr lang="en-US" b="true" sz="2804" spc="-81">
                <a:solidFill>
                  <a:srgbClr val="2A7944"/>
                </a:solidFill>
                <a:latin typeface="Tex Gyre Pagella Bold"/>
                <a:ea typeface="Tex Gyre Pagella Bold"/>
                <a:cs typeface="Tex Gyre Pagella Bold"/>
                <a:sym typeface="Tex Gyre Pagella Bold"/>
              </a:rPr>
              <a:t> we visualize historical pollutant trends and AQI distribution using multi-line plots, subplots, and pie charts. This gives deeper insight into the temporal dynamics of pollution levels and the proportion of days falling into different AQI categories such as Good, Moderate, and Poor.</a:t>
            </a:r>
          </a:p>
          <a:p>
            <a:pPr algn="just">
              <a:lnSpc>
                <a:spcPts val="2945"/>
              </a:lnSpc>
            </a:pPr>
          </a:p>
        </p:txBody>
      </p:sp>
      <p:sp>
        <p:nvSpPr>
          <p:cNvPr name="TextBox 11" id="11"/>
          <p:cNvSpPr txBox="true"/>
          <p:nvPr/>
        </p:nvSpPr>
        <p:spPr>
          <a:xfrm rot="0">
            <a:off x="396956" y="76200"/>
            <a:ext cx="5730359" cy="832485"/>
          </a:xfrm>
          <a:prstGeom prst="rect">
            <a:avLst/>
          </a:prstGeom>
        </p:spPr>
        <p:txBody>
          <a:bodyPr anchor="t" rtlCol="false" tIns="0" lIns="0" bIns="0" rIns="0">
            <a:spAutoFit/>
          </a:bodyPr>
          <a:lstStyle/>
          <a:p>
            <a:pPr algn="ctr">
              <a:lnSpc>
                <a:spcPts val="6420"/>
              </a:lnSpc>
              <a:spcBef>
                <a:spcPct val="0"/>
              </a:spcBef>
            </a:pPr>
            <a:r>
              <a:rPr lang="en-US" sz="6000" spc="-78">
                <a:solidFill>
                  <a:srgbClr val="5B821F"/>
                </a:solidFill>
                <a:latin typeface="Abril Fatface"/>
                <a:ea typeface="Abril Fatface"/>
                <a:cs typeface="Abril Fatface"/>
                <a:sym typeface="Abril Fatface"/>
              </a:rPr>
              <a:t>INTRODUCTION</a:t>
            </a: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8915A"/>
        </a:solidFill>
      </p:bgPr>
    </p:bg>
    <p:spTree>
      <p:nvGrpSpPr>
        <p:cNvPr id="1" name=""/>
        <p:cNvGrpSpPr/>
        <p:nvPr/>
      </p:nvGrpSpPr>
      <p:grpSpPr>
        <a:xfrm>
          <a:off x="0" y="0"/>
          <a:ext cx="0" cy="0"/>
          <a:chOff x="0" y="0"/>
          <a:chExt cx="0" cy="0"/>
        </a:xfrm>
      </p:grpSpPr>
      <p:sp>
        <p:nvSpPr>
          <p:cNvPr name="Freeform 2" id="2"/>
          <p:cNvSpPr/>
          <p:nvPr/>
        </p:nvSpPr>
        <p:spPr>
          <a:xfrm flipH="false" flipV="false" rot="0">
            <a:off x="0" y="6716459"/>
            <a:ext cx="5202621" cy="4114800"/>
          </a:xfrm>
          <a:custGeom>
            <a:avLst/>
            <a:gdLst/>
            <a:ahLst/>
            <a:cxnLst/>
            <a:rect r="r" b="b" t="t" l="l"/>
            <a:pathLst>
              <a:path h="4114800" w="5202621">
                <a:moveTo>
                  <a:pt x="0" y="0"/>
                </a:moveTo>
                <a:lnTo>
                  <a:pt x="5202621" y="0"/>
                </a:lnTo>
                <a:lnTo>
                  <a:pt x="52026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5379" y="6716459"/>
            <a:ext cx="5202621" cy="4114800"/>
          </a:xfrm>
          <a:custGeom>
            <a:avLst/>
            <a:gdLst/>
            <a:ahLst/>
            <a:cxnLst/>
            <a:rect r="r" b="b" t="t" l="l"/>
            <a:pathLst>
              <a:path h="4114800" w="5202621">
                <a:moveTo>
                  <a:pt x="0" y="0"/>
                </a:moveTo>
                <a:lnTo>
                  <a:pt x="5202621" y="0"/>
                </a:lnTo>
                <a:lnTo>
                  <a:pt x="52026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71404" y="-1392556"/>
            <a:ext cx="4628098" cy="4114800"/>
          </a:xfrm>
          <a:custGeom>
            <a:avLst/>
            <a:gdLst/>
            <a:ahLst/>
            <a:cxnLst/>
            <a:rect r="r" b="b" t="t" l="l"/>
            <a:pathLst>
              <a:path h="4114800" w="4628098">
                <a:moveTo>
                  <a:pt x="0" y="0"/>
                </a:moveTo>
                <a:lnTo>
                  <a:pt x="4628098" y="0"/>
                </a:lnTo>
                <a:lnTo>
                  <a:pt x="46280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331306" y="-1392556"/>
            <a:ext cx="4628098" cy="4114800"/>
          </a:xfrm>
          <a:custGeom>
            <a:avLst/>
            <a:gdLst/>
            <a:ahLst/>
            <a:cxnLst/>
            <a:rect r="r" b="b" t="t" l="l"/>
            <a:pathLst>
              <a:path h="4114800" w="4628098">
                <a:moveTo>
                  <a:pt x="4628098" y="0"/>
                </a:moveTo>
                <a:lnTo>
                  <a:pt x="0" y="0"/>
                </a:lnTo>
                <a:lnTo>
                  <a:pt x="0" y="4114800"/>
                </a:lnTo>
                <a:lnTo>
                  <a:pt x="4628098" y="4114800"/>
                </a:lnTo>
                <a:lnTo>
                  <a:pt x="46280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0" y="-9525"/>
            <a:ext cx="18556058" cy="7112190"/>
          </a:xfrm>
          <a:prstGeom prst="rect">
            <a:avLst/>
          </a:prstGeom>
        </p:spPr>
        <p:txBody>
          <a:bodyPr anchor="t" rtlCol="false" tIns="0" lIns="0" bIns="0" rIns="0">
            <a:spAutoFit/>
          </a:bodyPr>
          <a:lstStyle/>
          <a:p>
            <a:pPr algn="ctr">
              <a:lnSpc>
                <a:spcPts val="4971"/>
              </a:lnSpc>
              <a:spcBef>
                <a:spcPct val="0"/>
              </a:spcBef>
            </a:pPr>
            <a:r>
              <a:rPr lang="en-US" b="true" sz="4399" spc="-224">
                <a:solidFill>
                  <a:srgbClr val="000000"/>
                </a:solidFill>
                <a:latin typeface="Poppins Bold"/>
                <a:ea typeface="Poppins Bold"/>
                <a:cs typeface="Poppins Bold"/>
                <a:sym typeface="Poppins Bold"/>
              </a:rPr>
              <a:t>Key Insights</a:t>
            </a:r>
          </a:p>
          <a:p>
            <a:pPr algn="l">
              <a:lnSpc>
                <a:spcPts val="3954"/>
              </a:lnSpc>
              <a:spcBef>
                <a:spcPct val="0"/>
              </a:spcBef>
            </a:pPr>
          </a:p>
          <a:p>
            <a:pPr algn="l">
              <a:lnSpc>
                <a:spcPts val="3954"/>
              </a:lnSpc>
              <a:spcBef>
                <a:spcPct val="0"/>
              </a:spcBef>
            </a:pPr>
          </a:p>
          <a:p>
            <a:pPr algn="l">
              <a:lnSpc>
                <a:spcPts val="3954"/>
              </a:lnSpc>
              <a:spcBef>
                <a:spcPct val="0"/>
              </a:spcBef>
            </a:pPr>
          </a:p>
          <a:p>
            <a:pPr algn="l">
              <a:lnSpc>
                <a:spcPts val="3954"/>
              </a:lnSpc>
              <a:spcBef>
                <a:spcPct val="0"/>
              </a:spcBef>
            </a:pPr>
          </a:p>
          <a:p>
            <a:pPr algn="l" marL="755642" indent="-377821" lvl="1">
              <a:lnSpc>
                <a:spcPts val="3954"/>
              </a:lnSpc>
              <a:buFont typeface="Arial"/>
              <a:buChar char="•"/>
            </a:pPr>
            <a:r>
              <a:rPr lang="en-US" sz="3499" spc="-178">
                <a:solidFill>
                  <a:srgbClr val="000000"/>
                </a:solidFill>
                <a:latin typeface="Poppins"/>
                <a:ea typeface="Poppins"/>
                <a:cs typeface="Poppins"/>
                <a:sym typeface="Poppins"/>
              </a:rPr>
              <a:t>Missing data handled smoothly without dropping rows.</a:t>
            </a:r>
          </a:p>
          <a:p>
            <a:pPr algn="l" marL="755642" indent="-377821" lvl="1">
              <a:lnSpc>
                <a:spcPts val="3954"/>
              </a:lnSpc>
              <a:buFont typeface="Arial"/>
              <a:buChar char="•"/>
            </a:pPr>
            <a:r>
              <a:rPr lang="en-US" sz="3499" spc="-178">
                <a:solidFill>
                  <a:srgbClr val="000000"/>
                </a:solidFill>
                <a:latin typeface="Poppins"/>
                <a:ea typeface="Poppins"/>
                <a:cs typeface="Poppins"/>
                <a:sym typeface="Poppins"/>
              </a:rPr>
              <a:t>Pollutants like PM2.5, NO₂, and O₃ showed significant influence on AQI in pairplot.</a:t>
            </a:r>
          </a:p>
          <a:p>
            <a:pPr algn="l" marL="755642" indent="-377821" lvl="1">
              <a:lnSpc>
                <a:spcPts val="3954"/>
              </a:lnSpc>
              <a:buFont typeface="Arial"/>
              <a:buChar char="•"/>
            </a:pPr>
            <a:r>
              <a:rPr lang="en-US" sz="3499" spc="-178">
                <a:solidFill>
                  <a:srgbClr val="000000"/>
                </a:solidFill>
                <a:latin typeface="Poppins"/>
                <a:ea typeface="Poppins"/>
                <a:cs typeface="Poppins"/>
                <a:sym typeface="Poppins"/>
              </a:rPr>
              <a:t>Random Forest model outperformed Linear Regression, indicating the importance of non-linear relationships in air quality data.</a:t>
            </a:r>
          </a:p>
          <a:p>
            <a:pPr algn="l" marL="755642" indent="-377821" lvl="1">
              <a:lnSpc>
                <a:spcPts val="3954"/>
              </a:lnSpc>
              <a:buFont typeface="Arial"/>
              <a:buChar char="•"/>
            </a:pPr>
            <a:r>
              <a:rPr lang="en-US" sz="3499" spc="-178">
                <a:solidFill>
                  <a:srgbClr val="000000"/>
                </a:solidFill>
                <a:latin typeface="Poppins"/>
                <a:ea typeface="Poppins"/>
                <a:cs typeface="Poppins"/>
                <a:sym typeface="Poppins"/>
              </a:rPr>
              <a:t>Prophet forecasting provided a reliable method to predict future AQI trends with uncertainty bounds.</a:t>
            </a:r>
          </a:p>
          <a:p>
            <a:pPr algn="l" marL="755642" indent="-377821" lvl="1">
              <a:lnSpc>
                <a:spcPts val="3954"/>
              </a:lnSpc>
              <a:buFont typeface="Arial"/>
              <a:buChar char="•"/>
            </a:pPr>
            <a:r>
              <a:rPr lang="en-US" sz="3499" spc="-178">
                <a:solidFill>
                  <a:srgbClr val="000000"/>
                </a:solidFill>
                <a:latin typeface="Poppins"/>
                <a:ea typeface="Poppins"/>
                <a:cs typeface="Poppins"/>
                <a:sym typeface="Poppins"/>
              </a:rPr>
              <a:t>Pollutant trends over time showed fluctuations likely due to environmental or seasonal changes.</a:t>
            </a:r>
          </a:p>
          <a:p>
            <a:pPr algn="l" marL="755642" indent="-377821" lvl="1">
              <a:lnSpc>
                <a:spcPts val="3954"/>
              </a:lnSpc>
              <a:buFont typeface="Arial"/>
              <a:buChar char="•"/>
            </a:pPr>
            <a:r>
              <a:rPr lang="en-US" sz="3499" spc="-178">
                <a:solidFill>
                  <a:srgbClr val="000000"/>
                </a:solidFill>
                <a:latin typeface="Poppins"/>
                <a:ea typeface="Poppins"/>
                <a:cs typeface="Poppins"/>
                <a:sym typeface="Poppins"/>
              </a:rPr>
              <a:t>Most AQI values fall into Moderate to Poor, indicating potential public health concerns.</a:t>
            </a:r>
          </a:p>
        </p:txBody>
      </p:sp>
    </p:spTree>
  </p:cSld>
  <p:clrMapOvr>
    <a:masterClrMapping/>
  </p:clrMapOvr>
  <p:transition spd="slow">
    <p:cover dir="l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8915A"/>
        </a:solidFill>
      </p:bgPr>
    </p:bg>
    <p:spTree>
      <p:nvGrpSpPr>
        <p:cNvPr id="1" name=""/>
        <p:cNvGrpSpPr/>
        <p:nvPr/>
      </p:nvGrpSpPr>
      <p:grpSpPr>
        <a:xfrm>
          <a:off x="0" y="0"/>
          <a:ext cx="0" cy="0"/>
          <a:chOff x="0" y="0"/>
          <a:chExt cx="0" cy="0"/>
        </a:xfrm>
      </p:grpSpPr>
      <p:sp>
        <p:nvSpPr>
          <p:cNvPr name="Freeform 2" id="2"/>
          <p:cNvSpPr/>
          <p:nvPr/>
        </p:nvSpPr>
        <p:spPr>
          <a:xfrm flipH="false" flipV="false" rot="0">
            <a:off x="0" y="6716459"/>
            <a:ext cx="5202621" cy="4114800"/>
          </a:xfrm>
          <a:custGeom>
            <a:avLst/>
            <a:gdLst/>
            <a:ahLst/>
            <a:cxnLst/>
            <a:rect r="r" b="b" t="t" l="l"/>
            <a:pathLst>
              <a:path h="4114800" w="5202621">
                <a:moveTo>
                  <a:pt x="0" y="0"/>
                </a:moveTo>
                <a:lnTo>
                  <a:pt x="5202621" y="0"/>
                </a:lnTo>
                <a:lnTo>
                  <a:pt x="52026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5379" y="6716459"/>
            <a:ext cx="5202621" cy="4114800"/>
          </a:xfrm>
          <a:custGeom>
            <a:avLst/>
            <a:gdLst/>
            <a:ahLst/>
            <a:cxnLst/>
            <a:rect r="r" b="b" t="t" l="l"/>
            <a:pathLst>
              <a:path h="4114800" w="5202621">
                <a:moveTo>
                  <a:pt x="0" y="0"/>
                </a:moveTo>
                <a:lnTo>
                  <a:pt x="5202621" y="0"/>
                </a:lnTo>
                <a:lnTo>
                  <a:pt x="52026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71404" y="-1392556"/>
            <a:ext cx="4628098" cy="4114800"/>
          </a:xfrm>
          <a:custGeom>
            <a:avLst/>
            <a:gdLst/>
            <a:ahLst/>
            <a:cxnLst/>
            <a:rect r="r" b="b" t="t" l="l"/>
            <a:pathLst>
              <a:path h="4114800" w="4628098">
                <a:moveTo>
                  <a:pt x="0" y="0"/>
                </a:moveTo>
                <a:lnTo>
                  <a:pt x="4628098" y="0"/>
                </a:lnTo>
                <a:lnTo>
                  <a:pt x="46280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331306" y="-1392556"/>
            <a:ext cx="4628098" cy="4114800"/>
          </a:xfrm>
          <a:custGeom>
            <a:avLst/>
            <a:gdLst/>
            <a:ahLst/>
            <a:cxnLst/>
            <a:rect r="r" b="b" t="t" l="l"/>
            <a:pathLst>
              <a:path h="4114800" w="4628098">
                <a:moveTo>
                  <a:pt x="4628098" y="0"/>
                </a:moveTo>
                <a:lnTo>
                  <a:pt x="0" y="0"/>
                </a:lnTo>
                <a:lnTo>
                  <a:pt x="0" y="4114800"/>
                </a:lnTo>
                <a:lnTo>
                  <a:pt x="4628098" y="4114800"/>
                </a:lnTo>
                <a:lnTo>
                  <a:pt x="46280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83" y="1019175"/>
            <a:ext cx="20128092" cy="11357229"/>
          </a:xfrm>
          <a:prstGeom prst="rect">
            <a:avLst/>
          </a:prstGeom>
        </p:spPr>
        <p:txBody>
          <a:bodyPr anchor="t" rtlCol="false" tIns="0" lIns="0" bIns="0" rIns="0">
            <a:spAutoFit/>
          </a:bodyPr>
          <a:lstStyle/>
          <a:p>
            <a:pPr algn="l">
              <a:lnSpc>
                <a:spcPts val="4067"/>
              </a:lnSpc>
            </a:pPr>
            <a:r>
              <a:rPr lang="en-US" sz="3599" spc="-183">
                <a:solidFill>
                  <a:srgbClr val="000000"/>
                </a:solidFill>
                <a:latin typeface="Poppins"/>
                <a:ea typeface="Poppins"/>
                <a:cs typeface="Poppins"/>
                <a:sym typeface="Poppins"/>
              </a:rPr>
              <a:t> Exp</a:t>
            </a:r>
            <a:r>
              <a:rPr lang="en-US" sz="3599" spc="-183">
                <a:solidFill>
                  <a:srgbClr val="000000"/>
                </a:solidFill>
                <a:latin typeface="Poppins"/>
                <a:ea typeface="Poppins"/>
                <a:cs typeface="Poppins"/>
                <a:sym typeface="Poppins"/>
              </a:rPr>
              <a:t>loratory Data Analysis (EDA)</a:t>
            </a:r>
          </a:p>
          <a:p>
            <a:pPr algn="l" marL="777232" indent="-388616" lvl="1">
              <a:lnSpc>
                <a:spcPts val="4067"/>
              </a:lnSpc>
              <a:buFont typeface="Arial"/>
              <a:buChar char="•"/>
            </a:pPr>
            <a:r>
              <a:rPr lang="en-US" sz="3599" spc="-183">
                <a:solidFill>
                  <a:srgbClr val="000000"/>
                </a:solidFill>
                <a:latin typeface="Poppins"/>
                <a:ea typeface="Poppins"/>
                <a:cs typeface="Poppins"/>
                <a:sym typeface="Poppins"/>
              </a:rPr>
              <a:t>Display basic info (shape, nulls).</a:t>
            </a:r>
          </a:p>
          <a:p>
            <a:pPr algn="l" marL="777232" indent="-388616" lvl="1">
              <a:lnSpc>
                <a:spcPts val="4067"/>
              </a:lnSpc>
              <a:buFont typeface="Arial"/>
              <a:buChar char="•"/>
            </a:pPr>
            <a:r>
              <a:rPr lang="en-US" sz="3599" spc="-183">
                <a:solidFill>
                  <a:srgbClr val="000000"/>
                </a:solidFill>
                <a:latin typeface="Poppins"/>
                <a:ea typeface="Poppins"/>
                <a:cs typeface="Poppins"/>
                <a:sym typeface="Poppins"/>
              </a:rPr>
              <a:t>Use Seaborn Pairplot to visualize relationships between pollutants and AQI.</a:t>
            </a:r>
          </a:p>
          <a:p>
            <a:pPr algn="l">
              <a:lnSpc>
                <a:spcPts val="4067"/>
              </a:lnSpc>
            </a:pPr>
            <a:r>
              <a:rPr lang="en-US" sz="3599" spc="-183">
                <a:solidFill>
                  <a:srgbClr val="000000"/>
                </a:solidFill>
                <a:latin typeface="Poppins"/>
                <a:ea typeface="Poppins"/>
                <a:cs typeface="Poppins"/>
                <a:sym typeface="Poppins"/>
              </a:rPr>
              <a:t>Linear Regression</a:t>
            </a:r>
          </a:p>
          <a:p>
            <a:pPr algn="l" marL="777232" indent="-388616" lvl="1">
              <a:lnSpc>
                <a:spcPts val="4067"/>
              </a:lnSpc>
              <a:buFont typeface="Arial"/>
              <a:buChar char="•"/>
            </a:pPr>
            <a:r>
              <a:rPr lang="en-US" sz="3599" spc="-183">
                <a:solidFill>
                  <a:srgbClr val="000000"/>
                </a:solidFill>
                <a:latin typeface="Poppins"/>
                <a:ea typeface="Poppins"/>
                <a:cs typeface="Poppins"/>
                <a:sym typeface="Poppins"/>
              </a:rPr>
              <a:t>Train a model using pollutants as input and AQI as output.</a:t>
            </a:r>
          </a:p>
          <a:p>
            <a:pPr algn="l" marL="777232" indent="-388616" lvl="1">
              <a:lnSpc>
                <a:spcPts val="4067"/>
              </a:lnSpc>
              <a:buFont typeface="Arial"/>
              <a:buChar char="•"/>
            </a:pPr>
            <a:r>
              <a:rPr lang="en-US" sz="3599" spc="-183">
                <a:solidFill>
                  <a:srgbClr val="000000"/>
                </a:solidFill>
                <a:latin typeface="Poppins"/>
                <a:ea typeface="Poppins"/>
                <a:cs typeface="Poppins"/>
                <a:sym typeface="Poppins"/>
              </a:rPr>
              <a:t>Predict AQI and plot actual vs predicted results.</a:t>
            </a:r>
          </a:p>
          <a:p>
            <a:pPr algn="l">
              <a:lnSpc>
                <a:spcPts val="4067"/>
              </a:lnSpc>
            </a:pPr>
            <a:r>
              <a:rPr lang="en-US" sz="3599" spc="-183">
                <a:solidFill>
                  <a:srgbClr val="000000"/>
                </a:solidFill>
                <a:latin typeface="Poppins"/>
                <a:ea typeface="Poppins"/>
                <a:cs typeface="Poppins"/>
                <a:sym typeface="Poppins"/>
              </a:rPr>
              <a:t>Random Forest Regressor</a:t>
            </a:r>
          </a:p>
          <a:p>
            <a:pPr algn="l" marL="777232" indent="-388616" lvl="1">
              <a:lnSpc>
                <a:spcPts val="4067"/>
              </a:lnSpc>
              <a:buFont typeface="Arial"/>
              <a:buChar char="•"/>
            </a:pPr>
            <a:r>
              <a:rPr lang="en-US" sz="3599" spc="-183">
                <a:solidFill>
                  <a:srgbClr val="000000"/>
                </a:solidFill>
                <a:latin typeface="Poppins"/>
                <a:ea typeface="Poppins"/>
                <a:cs typeface="Poppins"/>
                <a:sym typeface="Poppins"/>
              </a:rPr>
              <a:t>Use a more robust model (Random Forest).</a:t>
            </a:r>
          </a:p>
          <a:p>
            <a:pPr algn="l" marL="777232" indent="-388616" lvl="1">
              <a:lnSpc>
                <a:spcPts val="4067"/>
              </a:lnSpc>
              <a:buFont typeface="Arial"/>
              <a:buChar char="•"/>
            </a:pPr>
            <a:r>
              <a:rPr lang="en-US" sz="3599" spc="-183">
                <a:solidFill>
                  <a:srgbClr val="000000"/>
                </a:solidFill>
                <a:latin typeface="Poppins"/>
                <a:ea typeface="Poppins"/>
                <a:cs typeface="Poppins"/>
                <a:sym typeface="Poppins"/>
              </a:rPr>
              <a:t>Compare prediction accuracy with Linear Regression.</a:t>
            </a:r>
          </a:p>
          <a:p>
            <a:pPr algn="l">
              <a:lnSpc>
                <a:spcPts val="4067"/>
              </a:lnSpc>
            </a:pPr>
            <a:r>
              <a:rPr lang="en-US" sz="3599" spc="-183">
                <a:solidFill>
                  <a:srgbClr val="000000"/>
                </a:solidFill>
                <a:latin typeface="Poppins"/>
                <a:ea typeface="Poppins"/>
                <a:cs typeface="Poppins"/>
                <a:sym typeface="Poppins"/>
              </a:rPr>
              <a:t> Time Series Forecasting (Using Prophet)</a:t>
            </a:r>
          </a:p>
          <a:p>
            <a:pPr algn="l" marL="777232" indent="-388616" lvl="1">
              <a:lnSpc>
                <a:spcPts val="4067"/>
              </a:lnSpc>
              <a:buFont typeface="Arial"/>
              <a:buChar char="•"/>
            </a:pPr>
            <a:r>
              <a:rPr lang="en-US" sz="3599" spc="-183">
                <a:solidFill>
                  <a:srgbClr val="000000"/>
                </a:solidFill>
                <a:latin typeface="Poppins"/>
                <a:ea typeface="Poppins"/>
                <a:cs typeface="Poppins"/>
                <a:sym typeface="Poppins"/>
              </a:rPr>
              <a:t>Use Facebook Prophet to forecast future AQI values.</a:t>
            </a:r>
          </a:p>
          <a:p>
            <a:pPr algn="l" marL="777232" indent="-388616" lvl="1">
              <a:lnSpc>
                <a:spcPts val="4067"/>
              </a:lnSpc>
              <a:buFont typeface="Arial"/>
              <a:buChar char="•"/>
            </a:pPr>
            <a:r>
              <a:rPr lang="en-US" sz="3599" spc="-183">
                <a:solidFill>
                  <a:srgbClr val="000000"/>
                </a:solidFill>
                <a:latin typeface="Poppins"/>
                <a:ea typeface="Poppins"/>
                <a:cs typeface="Poppins"/>
                <a:sym typeface="Poppins"/>
              </a:rPr>
              <a:t>Generate future AQI predictions</a:t>
            </a:r>
          </a:p>
          <a:p>
            <a:pPr algn="l">
              <a:lnSpc>
                <a:spcPts val="4067"/>
              </a:lnSpc>
            </a:pPr>
            <a:r>
              <a:rPr lang="en-US" sz="3599" spc="-183">
                <a:solidFill>
                  <a:srgbClr val="000000"/>
                </a:solidFill>
                <a:latin typeface="Poppins"/>
                <a:ea typeface="Poppins"/>
                <a:cs typeface="Poppins"/>
                <a:sym typeface="Poppins"/>
              </a:rPr>
              <a:t>Pollutant Trend Visualization</a:t>
            </a:r>
          </a:p>
          <a:p>
            <a:pPr algn="l" marL="777232" indent="-388616" lvl="1">
              <a:lnSpc>
                <a:spcPts val="4067"/>
              </a:lnSpc>
              <a:buFont typeface="Arial"/>
              <a:buChar char="•"/>
            </a:pPr>
            <a:r>
              <a:rPr lang="en-US" sz="3599" spc="-183">
                <a:solidFill>
                  <a:srgbClr val="000000"/>
                </a:solidFill>
                <a:latin typeface="Poppins"/>
                <a:ea typeface="Poppins"/>
                <a:cs typeface="Poppins"/>
                <a:sym typeface="Poppins"/>
              </a:rPr>
              <a:t>Plot O₃, NO₂, SO₂, CO trends over time using subplots</a:t>
            </a:r>
          </a:p>
          <a:p>
            <a:pPr algn="l">
              <a:lnSpc>
                <a:spcPts val="4067"/>
              </a:lnSpc>
            </a:pPr>
            <a:r>
              <a:rPr lang="en-US" sz="3599" spc="-183">
                <a:solidFill>
                  <a:srgbClr val="000000"/>
                </a:solidFill>
                <a:latin typeface="Poppins"/>
                <a:ea typeface="Poppins"/>
                <a:cs typeface="Poppins"/>
                <a:sym typeface="Poppins"/>
              </a:rPr>
              <a:t>AQI Classification &amp; Pie Chart</a:t>
            </a:r>
          </a:p>
          <a:p>
            <a:pPr algn="l" marL="777232" indent="-388616" lvl="1">
              <a:lnSpc>
                <a:spcPts val="4067"/>
              </a:lnSpc>
              <a:buFont typeface="Arial"/>
              <a:buChar char="•"/>
            </a:pPr>
            <a:r>
              <a:rPr lang="en-US" sz="3599" spc="-183">
                <a:solidFill>
                  <a:srgbClr val="000000"/>
                </a:solidFill>
                <a:latin typeface="Poppins"/>
                <a:ea typeface="Poppins"/>
                <a:cs typeface="Poppins"/>
                <a:sym typeface="Poppins"/>
              </a:rPr>
              <a:t>Categorize AQI into: Good, Moderate, Poor.</a:t>
            </a:r>
          </a:p>
          <a:p>
            <a:pPr algn="l" marL="777232" indent="-388616" lvl="1">
              <a:lnSpc>
                <a:spcPts val="4067"/>
              </a:lnSpc>
              <a:buFont typeface="Arial"/>
              <a:buChar char="•"/>
            </a:pPr>
            <a:r>
              <a:rPr lang="en-US" sz="3599" spc="-183">
                <a:solidFill>
                  <a:srgbClr val="000000"/>
                </a:solidFill>
                <a:latin typeface="Poppins"/>
                <a:ea typeface="Poppins"/>
                <a:cs typeface="Poppins"/>
                <a:sym typeface="Poppins"/>
              </a:rPr>
              <a:t>Count each category and visualize using a pie chart.</a:t>
            </a:r>
          </a:p>
          <a:p>
            <a:pPr algn="l">
              <a:lnSpc>
                <a:spcPts val="4067"/>
              </a:lnSpc>
            </a:pPr>
          </a:p>
          <a:p>
            <a:pPr algn="l">
              <a:lnSpc>
                <a:spcPts val="4067"/>
              </a:lnSpc>
            </a:pPr>
          </a:p>
          <a:p>
            <a:pPr algn="l">
              <a:lnSpc>
                <a:spcPts val="4067"/>
              </a:lnSpc>
            </a:pPr>
          </a:p>
          <a:p>
            <a:pPr algn="l">
              <a:lnSpc>
                <a:spcPts val="4067"/>
              </a:lnSpc>
            </a:pPr>
          </a:p>
          <a:p>
            <a:pPr algn="l">
              <a:lnSpc>
                <a:spcPts val="4067"/>
              </a:lnSpc>
            </a:pPr>
          </a:p>
        </p:txBody>
      </p:sp>
      <p:sp>
        <p:nvSpPr>
          <p:cNvPr name="TextBox 7" id="7"/>
          <p:cNvSpPr txBox="true"/>
          <p:nvPr/>
        </p:nvSpPr>
        <p:spPr>
          <a:xfrm rot="0">
            <a:off x="0" y="37846"/>
            <a:ext cx="16067811" cy="626999"/>
          </a:xfrm>
          <a:prstGeom prst="rect">
            <a:avLst/>
          </a:prstGeom>
        </p:spPr>
        <p:txBody>
          <a:bodyPr anchor="t" rtlCol="false" tIns="0" lIns="0" bIns="0" rIns="0">
            <a:spAutoFit/>
          </a:bodyPr>
          <a:lstStyle/>
          <a:p>
            <a:pPr algn="ctr">
              <a:lnSpc>
                <a:spcPts val="4632"/>
              </a:lnSpc>
              <a:spcBef>
                <a:spcPct val="0"/>
              </a:spcBef>
            </a:pPr>
            <a:r>
              <a:rPr lang="en-US" b="true" sz="4099" spc="-209">
                <a:solidFill>
                  <a:srgbClr val="000000"/>
                </a:solidFill>
                <a:latin typeface="Poppins Bold"/>
                <a:ea typeface="Poppins Bold"/>
                <a:cs typeface="Poppins Bold"/>
                <a:sym typeface="Poppins Bold"/>
              </a:rPr>
              <a:t>METHODOLOGY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0.0000"/>
                </p14:media>
              </p:ext>
            </p:extLst>
          </p:nvPr>
        </p:nvPicPr>
        <p:blipFill>
          <a:blip r:embed="rId2"/>
          <a:srcRect l="0" t="657" r="0" b="657"/>
          <a:stretch>
            <a:fillRect/>
          </a:stretch>
        </p:blipFill>
        <p:spPr>
          <a:xfrm flipH="false" flipV="false">
            <a:off x="0" y="0"/>
            <a:ext cx="18288000" cy="10287000"/>
          </a:xfrm>
          <a:prstGeom prst="rect">
            <a:avLst/>
          </a:prstGeom>
        </p:spPr>
      </p:pic>
      <p:sp>
        <p:nvSpPr>
          <p:cNvPr name="TextBox 3" id="3"/>
          <p:cNvSpPr txBox="true"/>
          <p:nvPr/>
        </p:nvSpPr>
        <p:spPr>
          <a:xfrm rot="0">
            <a:off x="-1662242" y="275187"/>
            <a:ext cx="21233582" cy="680895"/>
          </a:xfrm>
          <a:prstGeom prst="rect">
            <a:avLst/>
          </a:prstGeom>
        </p:spPr>
        <p:txBody>
          <a:bodyPr anchor="t" rtlCol="false" tIns="0" lIns="0" bIns="0" rIns="0">
            <a:spAutoFit/>
          </a:bodyPr>
          <a:lstStyle/>
          <a:p>
            <a:pPr algn="ctr">
              <a:lnSpc>
                <a:spcPts val="5237"/>
              </a:lnSpc>
              <a:spcBef>
                <a:spcPct val="0"/>
              </a:spcBef>
            </a:pPr>
            <a:r>
              <a:rPr lang="en-US" sz="4895" spc="-63">
                <a:solidFill>
                  <a:srgbClr val="000000"/>
                </a:solidFill>
                <a:latin typeface="Tex Gyre Pagella"/>
                <a:ea typeface="Tex Gyre Pagella"/>
                <a:cs typeface="Tex Gyre Pagella"/>
                <a:sym typeface="Tex Gyre Pagella"/>
              </a:rPr>
              <a:t>DATASET OVERVIEW   :  AIR QUALITY MONITORING DATA</a:t>
            </a:r>
          </a:p>
        </p:txBody>
      </p:sp>
      <p:sp>
        <p:nvSpPr>
          <p:cNvPr name="TextBox 4" id="4"/>
          <p:cNvSpPr txBox="true"/>
          <p:nvPr/>
        </p:nvSpPr>
        <p:spPr>
          <a:xfrm rot="0">
            <a:off x="1276916" y="1214710"/>
            <a:ext cx="16449212" cy="1139283"/>
          </a:xfrm>
          <a:prstGeom prst="rect">
            <a:avLst/>
          </a:prstGeom>
        </p:spPr>
        <p:txBody>
          <a:bodyPr anchor="t" rtlCol="false" tIns="0" lIns="0" bIns="0" rIns="0">
            <a:spAutoFit/>
          </a:bodyPr>
          <a:lstStyle/>
          <a:p>
            <a:pPr algn="just">
              <a:lnSpc>
                <a:spcPts val="2945"/>
              </a:lnSpc>
            </a:pPr>
            <a:r>
              <a:rPr lang="en-US" b="true" sz="2804" spc="-81">
                <a:solidFill>
                  <a:srgbClr val="000000"/>
                </a:solidFill>
                <a:latin typeface="Tex Gyre Pagella Bold"/>
                <a:ea typeface="Tex Gyre Pagella Bold"/>
                <a:cs typeface="Tex Gyre Pagella Bold"/>
                <a:sym typeface="Tex Gyre Pagella Bold"/>
              </a:rPr>
              <a:t>The dataset is a time-series environmental dataset that captures atmospheric conditions and pollution levels across timestamps and locations. It includes key air pollutants and meteorological factors that directly influence the Air Quality Index (AQI).</a:t>
            </a:r>
          </a:p>
        </p:txBody>
      </p:sp>
      <p:graphicFrame>
        <p:nvGraphicFramePr>
          <p:cNvPr name="Object 5" id="5"/>
          <p:cNvGraphicFramePr/>
          <p:nvPr/>
        </p:nvGraphicFramePr>
        <p:xfrm>
          <a:off x="1276916" y="2584046"/>
          <a:ext cx="2514600" cy="5029200"/>
        </p:xfrm>
        <a:graphic>
          <a:graphicData uri="http://schemas.openxmlformats.org/presentationml/2006/ole">
            <p:oleObj imgW="3517900" imgH="60325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0" t="-666" r="0" b="-666"/>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F0E0E">
                <a:alpha val="28627"/>
              </a:srgbClr>
            </a:solidFill>
          </p:spPr>
        </p:sp>
        <p:sp>
          <p:nvSpPr>
            <p:cNvPr name="TextBox 6" id="6"/>
            <p:cNvSpPr txBox="true"/>
            <p:nvPr/>
          </p:nvSpPr>
          <p:spPr>
            <a:xfrm>
              <a:off x="0" y="0"/>
              <a:ext cx="4816593" cy="2709333"/>
            </a:xfrm>
            <a:prstGeom prst="rect">
              <a:avLst/>
            </a:prstGeom>
          </p:spPr>
          <p:txBody>
            <a:bodyPr anchor="ctr" rtlCol="false" tIns="50800" lIns="50800" bIns="50800" rIns="50800"/>
            <a:lstStyle/>
            <a:p>
              <a:pPr algn="ctr">
                <a:lnSpc>
                  <a:spcPts val="2372"/>
                </a:lnSpc>
              </a:pPr>
            </a:p>
          </p:txBody>
        </p:sp>
      </p:grpSp>
      <p:grpSp>
        <p:nvGrpSpPr>
          <p:cNvPr name="Group 7" id="7"/>
          <p:cNvGrpSpPr/>
          <p:nvPr/>
        </p:nvGrpSpPr>
        <p:grpSpPr>
          <a:xfrm rot="0">
            <a:off x="1052967" y="6596892"/>
            <a:ext cx="4486169" cy="2671530"/>
            <a:chOff x="0" y="0"/>
            <a:chExt cx="1166852" cy="694865"/>
          </a:xfrm>
        </p:grpSpPr>
        <p:sp>
          <p:nvSpPr>
            <p:cNvPr name="Freeform 8" id="8"/>
            <p:cNvSpPr/>
            <p:nvPr/>
          </p:nvSpPr>
          <p:spPr>
            <a:xfrm flipH="false" flipV="false" rot="0">
              <a:off x="0" y="0"/>
              <a:ext cx="1166852" cy="694865"/>
            </a:xfrm>
            <a:custGeom>
              <a:avLst/>
              <a:gdLst/>
              <a:ahLst/>
              <a:cxnLst/>
              <a:rect r="r" b="b" t="t" l="l"/>
              <a:pathLst>
                <a:path h="694865" w="1166852">
                  <a:moveTo>
                    <a:pt x="24160" y="0"/>
                  </a:moveTo>
                  <a:lnTo>
                    <a:pt x="1142692" y="0"/>
                  </a:lnTo>
                  <a:cubicBezTo>
                    <a:pt x="1156035" y="0"/>
                    <a:pt x="1166852" y="10817"/>
                    <a:pt x="1166852" y="24160"/>
                  </a:cubicBezTo>
                  <a:lnTo>
                    <a:pt x="1166852" y="670704"/>
                  </a:lnTo>
                  <a:cubicBezTo>
                    <a:pt x="1166852" y="684048"/>
                    <a:pt x="1156035" y="694865"/>
                    <a:pt x="1142692" y="694865"/>
                  </a:cubicBezTo>
                  <a:lnTo>
                    <a:pt x="24160" y="694865"/>
                  </a:lnTo>
                  <a:cubicBezTo>
                    <a:pt x="10817" y="694865"/>
                    <a:pt x="0" y="684048"/>
                    <a:pt x="0" y="670704"/>
                  </a:cubicBezTo>
                  <a:lnTo>
                    <a:pt x="0" y="24160"/>
                  </a:lnTo>
                  <a:cubicBezTo>
                    <a:pt x="0" y="10817"/>
                    <a:pt x="10817" y="0"/>
                    <a:pt x="24160" y="0"/>
                  </a:cubicBezTo>
                  <a:close/>
                </a:path>
              </a:pathLst>
            </a:custGeom>
            <a:blipFill>
              <a:blip r:embed="rId3"/>
              <a:stretch>
                <a:fillRect l="0" t="-16057" r="0" b="-16057"/>
              </a:stretch>
            </a:blipFill>
          </p:spPr>
        </p:sp>
      </p:grpSp>
      <p:grpSp>
        <p:nvGrpSpPr>
          <p:cNvPr name="Group 9" id="9"/>
          <p:cNvGrpSpPr/>
          <p:nvPr/>
        </p:nvGrpSpPr>
        <p:grpSpPr>
          <a:xfrm rot="0">
            <a:off x="7620148" y="6677684"/>
            <a:ext cx="4486169" cy="2653993"/>
            <a:chOff x="0" y="0"/>
            <a:chExt cx="1324843" cy="783770"/>
          </a:xfrm>
        </p:grpSpPr>
        <p:sp>
          <p:nvSpPr>
            <p:cNvPr name="Freeform 10" id="10"/>
            <p:cNvSpPr/>
            <p:nvPr/>
          </p:nvSpPr>
          <p:spPr>
            <a:xfrm flipH="false" flipV="false" rot="0">
              <a:off x="0" y="0"/>
              <a:ext cx="1324843" cy="783770"/>
            </a:xfrm>
            <a:custGeom>
              <a:avLst/>
              <a:gdLst/>
              <a:ahLst/>
              <a:cxnLst/>
              <a:rect r="r" b="b" t="t" l="l"/>
              <a:pathLst>
                <a:path h="783770" w="1324843">
                  <a:moveTo>
                    <a:pt x="24160" y="0"/>
                  </a:moveTo>
                  <a:lnTo>
                    <a:pt x="1300683" y="0"/>
                  </a:lnTo>
                  <a:cubicBezTo>
                    <a:pt x="1307091" y="0"/>
                    <a:pt x="1313236" y="2545"/>
                    <a:pt x="1317767" y="7076"/>
                  </a:cubicBezTo>
                  <a:cubicBezTo>
                    <a:pt x="1322298" y="11607"/>
                    <a:pt x="1324843" y="17753"/>
                    <a:pt x="1324843" y="24160"/>
                  </a:cubicBezTo>
                  <a:lnTo>
                    <a:pt x="1324843" y="759610"/>
                  </a:lnTo>
                  <a:cubicBezTo>
                    <a:pt x="1324843" y="772953"/>
                    <a:pt x="1314026" y="783770"/>
                    <a:pt x="1300683" y="783770"/>
                  </a:cubicBezTo>
                  <a:lnTo>
                    <a:pt x="24160" y="783770"/>
                  </a:lnTo>
                  <a:cubicBezTo>
                    <a:pt x="10817" y="783770"/>
                    <a:pt x="0" y="772953"/>
                    <a:pt x="0" y="759610"/>
                  </a:cubicBezTo>
                  <a:lnTo>
                    <a:pt x="0" y="24160"/>
                  </a:lnTo>
                  <a:cubicBezTo>
                    <a:pt x="0" y="10817"/>
                    <a:pt x="10817" y="0"/>
                    <a:pt x="24160" y="0"/>
                  </a:cubicBezTo>
                  <a:close/>
                </a:path>
              </a:pathLst>
            </a:custGeom>
            <a:blipFill>
              <a:blip r:embed="rId4"/>
              <a:stretch>
                <a:fillRect l="0" t="-16350" r="0" b="-16350"/>
              </a:stretch>
            </a:blipFill>
          </p:spPr>
        </p:sp>
      </p:grpSp>
      <p:grpSp>
        <p:nvGrpSpPr>
          <p:cNvPr name="Group 11" id="11"/>
          <p:cNvGrpSpPr/>
          <p:nvPr/>
        </p:nvGrpSpPr>
        <p:grpSpPr>
          <a:xfrm rot="0">
            <a:off x="13833132" y="6596892"/>
            <a:ext cx="4073308" cy="2582385"/>
            <a:chOff x="0" y="0"/>
            <a:chExt cx="1076959" cy="682768"/>
          </a:xfrm>
        </p:grpSpPr>
        <p:sp>
          <p:nvSpPr>
            <p:cNvPr name="Freeform 12" id="12"/>
            <p:cNvSpPr/>
            <p:nvPr/>
          </p:nvSpPr>
          <p:spPr>
            <a:xfrm flipH="false" flipV="false" rot="0">
              <a:off x="0" y="0"/>
              <a:ext cx="1076959" cy="682768"/>
            </a:xfrm>
            <a:custGeom>
              <a:avLst/>
              <a:gdLst/>
              <a:ahLst/>
              <a:cxnLst/>
              <a:rect r="r" b="b" t="t" l="l"/>
              <a:pathLst>
                <a:path h="682768" w="1076959">
                  <a:moveTo>
                    <a:pt x="26609" y="0"/>
                  </a:moveTo>
                  <a:lnTo>
                    <a:pt x="1050350" y="0"/>
                  </a:lnTo>
                  <a:cubicBezTo>
                    <a:pt x="1057407" y="0"/>
                    <a:pt x="1064175" y="2803"/>
                    <a:pt x="1069165" y="7794"/>
                  </a:cubicBezTo>
                  <a:cubicBezTo>
                    <a:pt x="1074156" y="12784"/>
                    <a:pt x="1076959" y="19552"/>
                    <a:pt x="1076959" y="26609"/>
                  </a:cubicBezTo>
                  <a:lnTo>
                    <a:pt x="1076959" y="656159"/>
                  </a:lnTo>
                  <a:cubicBezTo>
                    <a:pt x="1076959" y="663216"/>
                    <a:pt x="1074156" y="669984"/>
                    <a:pt x="1069165" y="674974"/>
                  </a:cubicBezTo>
                  <a:cubicBezTo>
                    <a:pt x="1064175" y="679964"/>
                    <a:pt x="1057407" y="682768"/>
                    <a:pt x="1050350" y="682768"/>
                  </a:cubicBezTo>
                  <a:lnTo>
                    <a:pt x="26609" y="682768"/>
                  </a:lnTo>
                  <a:cubicBezTo>
                    <a:pt x="19552" y="682768"/>
                    <a:pt x="12784" y="679964"/>
                    <a:pt x="7794" y="674974"/>
                  </a:cubicBezTo>
                  <a:cubicBezTo>
                    <a:pt x="2803" y="669984"/>
                    <a:pt x="0" y="663216"/>
                    <a:pt x="0" y="656159"/>
                  </a:cubicBezTo>
                  <a:lnTo>
                    <a:pt x="0" y="26609"/>
                  </a:lnTo>
                  <a:cubicBezTo>
                    <a:pt x="0" y="19552"/>
                    <a:pt x="2803" y="12784"/>
                    <a:pt x="7794" y="7794"/>
                  </a:cubicBezTo>
                  <a:cubicBezTo>
                    <a:pt x="12784" y="2803"/>
                    <a:pt x="19552" y="0"/>
                    <a:pt x="26609" y="0"/>
                  </a:cubicBezTo>
                  <a:close/>
                </a:path>
              </a:pathLst>
            </a:custGeom>
            <a:blipFill>
              <a:blip r:embed="rId5"/>
              <a:stretch>
                <a:fillRect l="-3163" t="0" r="-3163" b="0"/>
              </a:stretch>
            </a:blipFill>
          </p:spPr>
        </p:sp>
      </p:grpSp>
      <p:grpSp>
        <p:nvGrpSpPr>
          <p:cNvPr name="Group 13" id="13"/>
          <p:cNvGrpSpPr/>
          <p:nvPr/>
        </p:nvGrpSpPr>
        <p:grpSpPr>
          <a:xfrm rot="0">
            <a:off x="13492508" y="2673034"/>
            <a:ext cx="4754557" cy="2582385"/>
            <a:chOff x="0" y="0"/>
            <a:chExt cx="1257077" cy="682768"/>
          </a:xfrm>
        </p:grpSpPr>
        <p:sp>
          <p:nvSpPr>
            <p:cNvPr name="Freeform 14" id="14"/>
            <p:cNvSpPr/>
            <p:nvPr/>
          </p:nvSpPr>
          <p:spPr>
            <a:xfrm flipH="false" flipV="false" rot="0">
              <a:off x="0" y="0"/>
              <a:ext cx="1257077" cy="682768"/>
            </a:xfrm>
            <a:custGeom>
              <a:avLst/>
              <a:gdLst/>
              <a:ahLst/>
              <a:cxnLst/>
              <a:rect r="r" b="b" t="t" l="l"/>
              <a:pathLst>
                <a:path h="682768" w="1257077">
                  <a:moveTo>
                    <a:pt x="22796" y="0"/>
                  </a:moveTo>
                  <a:lnTo>
                    <a:pt x="1234281" y="0"/>
                  </a:lnTo>
                  <a:cubicBezTo>
                    <a:pt x="1246871" y="0"/>
                    <a:pt x="1257077" y="10206"/>
                    <a:pt x="1257077" y="22796"/>
                  </a:cubicBezTo>
                  <a:lnTo>
                    <a:pt x="1257077" y="659971"/>
                  </a:lnTo>
                  <a:cubicBezTo>
                    <a:pt x="1257077" y="672561"/>
                    <a:pt x="1246871" y="682768"/>
                    <a:pt x="1234281" y="682768"/>
                  </a:cubicBezTo>
                  <a:lnTo>
                    <a:pt x="22796" y="682768"/>
                  </a:lnTo>
                  <a:cubicBezTo>
                    <a:pt x="10206" y="682768"/>
                    <a:pt x="0" y="672561"/>
                    <a:pt x="0" y="659971"/>
                  </a:cubicBezTo>
                  <a:lnTo>
                    <a:pt x="0" y="22796"/>
                  </a:lnTo>
                  <a:cubicBezTo>
                    <a:pt x="0" y="10206"/>
                    <a:pt x="10206" y="0"/>
                    <a:pt x="22796" y="0"/>
                  </a:cubicBezTo>
                  <a:close/>
                </a:path>
              </a:pathLst>
            </a:custGeom>
            <a:blipFill>
              <a:blip r:embed="rId6"/>
              <a:stretch>
                <a:fillRect l="0" t="-29744" r="0" b="-29744"/>
              </a:stretch>
            </a:blipFill>
          </p:spPr>
        </p:sp>
      </p:grpSp>
      <p:grpSp>
        <p:nvGrpSpPr>
          <p:cNvPr name="Group 15" id="15"/>
          <p:cNvGrpSpPr/>
          <p:nvPr/>
        </p:nvGrpSpPr>
        <p:grpSpPr>
          <a:xfrm rot="0">
            <a:off x="1028700" y="2379035"/>
            <a:ext cx="4726266" cy="2567019"/>
            <a:chOff x="0" y="0"/>
            <a:chExt cx="1257077" cy="682768"/>
          </a:xfrm>
        </p:grpSpPr>
        <p:sp>
          <p:nvSpPr>
            <p:cNvPr name="Freeform 16" id="16"/>
            <p:cNvSpPr/>
            <p:nvPr/>
          </p:nvSpPr>
          <p:spPr>
            <a:xfrm flipH="false" flipV="false" rot="0">
              <a:off x="0" y="0"/>
              <a:ext cx="1257077" cy="682768"/>
            </a:xfrm>
            <a:custGeom>
              <a:avLst/>
              <a:gdLst/>
              <a:ahLst/>
              <a:cxnLst/>
              <a:rect r="r" b="b" t="t" l="l"/>
              <a:pathLst>
                <a:path h="682768" w="1257077">
                  <a:moveTo>
                    <a:pt x="22933" y="0"/>
                  </a:moveTo>
                  <a:lnTo>
                    <a:pt x="1234144" y="0"/>
                  </a:lnTo>
                  <a:cubicBezTo>
                    <a:pt x="1246810" y="0"/>
                    <a:pt x="1257077" y="10267"/>
                    <a:pt x="1257077" y="22933"/>
                  </a:cubicBezTo>
                  <a:lnTo>
                    <a:pt x="1257077" y="659835"/>
                  </a:lnTo>
                  <a:cubicBezTo>
                    <a:pt x="1257077" y="665917"/>
                    <a:pt x="1254661" y="671750"/>
                    <a:pt x="1250361" y="676051"/>
                  </a:cubicBezTo>
                  <a:cubicBezTo>
                    <a:pt x="1246060" y="680351"/>
                    <a:pt x="1240227" y="682768"/>
                    <a:pt x="1234144" y="682768"/>
                  </a:cubicBezTo>
                  <a:lnTo>
                    <a:pt x="22933" y="682768"/>
                  </a:lnTo>
                  <a:cubicBezTo>
                    <a:pt x="10267" y="682768"/>
                    <a:pt x="0" y="672500"/>
                    <a:pt x="0" y="659835"/>
                  </a:cubicBezTo>
                  <a:lnTo>
                    <a:pt x="0" y="22933"/>
                  </a:lnTo>
                  <a:cubicBezTo>
                    <a:pt x="0" y="10267"/>
                    <a:pt x="10267" y="0"/>
                    <a:pt x="22933" y="0"/>
                  </a:cubicBezTo>
                  <a:close/>
                </a:path>
              </a:pathLst>
            </a:custGeom>
            <a:blipFill>
              <a:blip r:embed="rId7"/>
              <a:stretch>
                <a:fillRect l="0" t="-36667" r="0" b="-36667"/>
              </a:stretch>
            </a:blipFill>
          </p:spPr>
        </p:sp>
      </p:grpSp>
      <p:sp>
        <p:nvSpPr>
          <p:cNvPr name="TextBox 17" id="17"/>
          <p:cNvSpPr txBox="true"/>
          <p:nvPr/>
        </p:nvSpPr>
        <p:spPr>
          <a:xfrm rot="0">
            <a:off x="41588" y="768821"/>
            <a:ext cx="5497548" cy="1300848"/>
          </a:xfrm>
          <a:prstGeom prst="rect">
            <a:avLst/>
          </a:prstGeom>
        </p:spPr>
        <p:txBody>
          <a:bodyPr anchor="t" rtlCol="false" tIns="0" lIns="0" bIns="0" rIns="0">
            <a:spAutoFit/>
          </a:bodyPr>
          <a:lstStyle/>
          <a:p>
            <a:pPr algn="l">
              <a:lnSpc>
                <a:spcPts val="5052"/>
              </a:lnSpc>
            </a:pPr>
            <a:r>
              <a:rPr lang="en-US" sz="4471">
                <a:solidFill>
                  <a:srgbClr val="FFFFFF"/>
                </a:solidFill>
                <a:latin typeface="Mokoto"/>
                <a:ea typeface="Mokoto"/>
                <a:cs typeface="Mokoto"/>
                <a:sym typeface="Mokoto"/>
              </a:rPr>
              <a:t>Protect Our Planet</a:t>
            </a:r>
          </a:p>
        </p:txBody>
      </p:sp>
      <p:sp>
        <p:nvSpPr>
          <p:cNvPr name="TextBox 18" id="18"/>
          <p:cNvSpPr txBox="true"/>
          <p:nvPr/>
        </p:nvSpPr>
        <p:spPr>
          <a:xfrm rot="0">
            <a:off x="1052967" y="9331677"/>
            <a:ext cx="4486169" cy="904494"/>
          </a:xfrm>
          <a:prstGeom prst="rect">
            <a:avLst/>
          </a:prstGeom>
        </p:spPr>
        <p:txBody>
          <a:bodyPr anchor="t" rtlCol="false" tIns="0" lIns="0" bIns="0" rIns="0">
            <a:spAutoFit/>
          </a:bodyPr>
          <a:lstStyle/>
          <a:p>
            <a:pPr algn="just">
              <a:lnSpc>
                <a:spcPts val="2372"/>
              </a:lnSpc>
            </a:pPr>
            <a:r>
              <a:rPr lang="en-US" sz="2100" spc="-107">
                <a:solidFill>
                  <a:srgbClr val="FFFFFF"/>
                </a:solidFill>
                <a:latin typeface="Poppins"/>
                <a:ea typeface="Poppins"/>
                <a:cs typeface="Poppins"/>
                <a:sym typeface="Poppins"/>
              </a:rPr>
              <a:t>Scatt</a:t>
            </a:r>
            <a:r>
              <a:rPr lang="en-US" sz="2100" spc="-107">
                <a:solidFill>
                  <a:srgbClr val="FFFFFF"/>
                </a:solidFill>
                <a:latin typeface="Poppins"/>
                <a:ea typeface="Poppins"/>
                <a:cs typeface="Poppins"/>
                <a:sym typeface="Poppins"/>
              </a:rPr>
              <a:t>er plot you provided shows Actual vs Predicted AQI</a:t>
            </a:r>
          </a:p>
          <a:p>
            <a:pPr algn="just">
              <a:lnSpc>
                <a:spcPts val="2372"/>
              </a:lnSpc>
            </a:pPr>
          </a:p>
        </p:txBody>
      </p:sp>
      <p:sp>
        <p:nvSpPr>
          <p:cNvPr name="TextBox 19" id="19"/>
          <p:cNvSpPr txBox="true"/>
          <p:nvPr/>
        </p:nvSpPr>
        <p:spPr>
          <a:xfrm rot="0">
            <a:off x="13833132" y="9331677"/>
            <a:ext cx="4073308" cy="609219"/>
          </a:xfrm>
          <a:prstGeom prst="rect">
            <a:avLst/>
          </a:prstGeom>
        </p:spPr>
        <p:txBody>
          <a:bodyPr anchor="t" rtlCol="false" tIns="0" lIns="0" bIns="0" rIns="0">
            <a:spAutoFit/>
          </a:bodyPr>
          <a:lstStyle/>
          <a:p>
            <a:pPr algn="just">
              <a:lnSpc>
                <a:spcPts val="2372"/>
              </a:lnSpc>
            </a:pPr>
            <a:r>
              <a:rPr lang="en-US" sz="2100" spc="-107">
                <a:solidFill>
                  <a:srgbClr val="FFFFFF"/>
                </a:solidFill>
                <a:latin typeface="Poppins"/>
                <a:ea typeface="Poppins"/>
                <a:cs typeface="Poppins"/>
                <a:sym typeface="Poppins"/>
              </a:rPr>
              <a:t>Prophet Forecast vs True AQI Test Data</a:t>
            </a:r>
          </a:p>
        </p:txBody>
      </p:sp>
      <p:sp>
        <p:nvSpPr>
          <p:cNvPr name="TextBox 20" id="20"/>
          <p:cNvSpPr txBox="true"/>
          <p:nvPr/>
        </p:nvSpPr>
        <p:spPr>
          <a:xfrm rot="0">
            <a:off x="7620148" y="9488649"/>
            <a:ext cx="4486169" cy="904494"/>
          </a:xfrm>
          <a:prstGeom prst="rect">
            <a:avLst/>
          </a:prstGeom>
        </p:spPr>
        <p:txBody>
          <a:bodyPr anchor="t" rtlCol="false" tIns="0" lIns="0" bIns="0" rIns="0">
            <a:spAutoFit/>
          </a:bodyPr>
          <a:lstStyle/>
          <a:p>
            <a:pPr algn="just">
              <a:lnSpc>
                <a:spcPts val="2372"/>
              </a:lnSpc>
            </a:pPr>
            <a:r>
              <a:rPr lang="en-US" sz="2100" spc="-107">
                <a:solidFill>
                  <a:srgbClr val="FFFFFF"/>
                </a:solidFill>
                <a:latin typeface="Poppins"/>
                <a:ea typeface="Poppins"/>
                <a:cs typeface="Poppins"/>
                <a:sym typeface="Poppins"/>
              </a:rPr>
              <a:t>Prophet Forecast: Future AQI Predictions</a:t>
            </a:r>
          </a:p>
          <a:p>
            <a:pPr algn="just">
              <a:lnSpc>
                <a:spcPts val="2372"/>
              </a:lnSpc>
            </a:pPr>
          </a:p>
        </p:txBody>
      </p:sp>
      <p:sp>
        <p:nvSpPr>
          <p:cNvPr name="TextBox 21" id="21"/>
          <p:cNvSpPr txBox="true"/>
          <p:nvPr/>
        </p:nvSpPr>
        <p:spPr>
          <a:xfrm rot="0">
            <a:off x="324660" y="115407"/>
            <a:ext cx="7072030" cy="438785"/>
          </a:xfrm>
          <a:prstGeom prst="rect">
            <a:avLst/>
          </a:prstGeom>
        </p:spPr>
        <p:txBody>
          <a:bodyPr anchor="t" rtlCol="false" tIns="0" lIns="0" bIns="0" rIns="0">
            <a:spAutoFit/>
          </a:bodyPr>
          <a:lstStyle/>
          <a:p>
            <a:pPr algn="l">
              <a:lnSpc>
                <a:spcPts val="3640"/>
              </a:lnSpc>
            </a:pPr>
            <a:r>
              <a:rPr lang="en-US" sz="2600">
                <a:solidFill>
                  <a:srgbClr val="FFFFFF"/>
                </a:solidFill>
                <a:latin typeface="RQND Pro Wide"/>
                <a:ea typeface="RQND Pro Wide"/>
                <a:cs typeface="RQND Pro Wide"/>
                <a:sym typeface="RQND Pro Wide"/>
              </a:rPr>
              <a:t>Every small action matters</a:t>
            </a:r>
          </a:p>
        </p:txBody>
      </p:sp>
      <p:sp>
        <p:nvSpPr>
          <p:cNvPr name="TextBox 22" id="22"/>
          <p:cNvSpPr txBox="true"/>
          <p:nvPr/>
        </p:nvSpPr>
        <p:spPr>
          <a:xfrm rot="0">
            <a:off x="13492508" y="5403057"/>
            <a:ext cx="4073308" cy="609219"/>
          </a:xfrm>
          <a:prstGeom prst="rect">
            <a:avLst/>
          </a:prstGeom>
        </p:spPr>
        <p:txBody>
          <a:bodyPr anchor="t" rtlCol="false" tIns="0" lIns="0" bIns="0" rIns="0">
            <a:spAutoFit/>
          </a:bodyPr>
          <a:lstStyle/>
          <a:p>
            <a:pPr algn="just">
              <a:lnSpc>
                <a:spcPts val="2372"/>
              </a:lnSpc>
            </a:pPr>
            <a:r>
              <a:rPr lang="en-US" sz="2100" spc="-107">
                <a:solidFill>
                  <a:srgbClr val="FFFFFF"/>
                </a:solidFill>
                <a:latin typeface="Poppins"/>
                <a:ea typeface="Poppins"/>
                <a:cs typeface="Poppins"/>
                <a:sym typeface="Poppins"/>
              </a:rPr>
              <a:t>Time Series Analysis: O₃, NO₂, SO₂, and CO</a:t>
            </a:r>
          </a:p>
        </p:txBody>
      </p:sp>
      <p:sp>
        <p:nvSpPr>
          <p:cNvPr name="TextBox 23" id="23"/>
          <p:cNvSpPr txBox="true"/>
          <p:nvPr/>
        </p:nvSpPr>
        <p:spPr>
          <a:xfrm rot="0">
            <a:off x="1259398" y="5250854"/>
            <a:ext cx="4073308" cy="904494"/>
          </a:xfrm>
          <a:prstGeom prst="rect">
            <a:avLst/>
          </a:prstGeom>
        </p:spPr>
        <p:txBody>
          <a:bodyPr anchor="t" rtlCol="false" tIns="0" lIns="0" bIns="0" rIns="0">
            <a:spAutoFit/>
          </a:bodyPr>
          <a:lstStyle/>
          <a:p>
            <a:pPr algn="just">
              <a:lnSpc>
                <a:spcPts val="2372"/>
              </a:lnSpc>
            </a:pPr>
            <a:r>
              <a:rPr lang="en-US" sz="2100" spc="-107">
                <a:solidFill>
                  <a:srgbClr val="FFFFFF"/>
                </a:solidFill>
                <a:latin typeface="Poppins"/>
                <a:ea typeface="Poppins"/>
                <a:cs typeface="Poppins"/>
                <a:sym typeface="Poppins"/>
              </a:rPr>
              <a:t>PAI CHART AQI Distribution — Good vs Moderate vs Poor</a:t>
            </a:r>
          </a:p>
          <a:p>
            <a:pPr algn="just">
              <a:lnSpc>
                <a:spcPts val="2372"/>
              </a:lnSpc>
            </a:pPr>
          </a:p>
        </p:txBody>
      </p:sp>
    </p:spTree>
  </p:cSld>
  <p:clrMapOvr>
    <a:masterClrMapping/>
  </p:clrMapOvr>
  <p:transition spd="fast">
    <p:cover di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53715" y="128630"/>
            <a:ext cx="11634285" cy="10029741"/>
          </a:xfrm>
          <a:custGeom>
            <a:avLst/>
            <a:gdLst/>
            <a:ahLst/>
            <a:cxnLst/>
            <a:rect r="r" b="b" t="t" l="l"/>
            <a:pathLst>
              <a:path h="10029741" w="11634285">
                <a:moveTo>
                  <a:pt x="0" y="0"/>
                </a:moveTo>
                <a:lnTo>
                  <a:pt x="11634285" y="0"/>
                </a:lnTo>
                <a:lnTo>
                  <a:pt x="11634285" y="10029740"/>
                </a:lnTo>
                <a:lnTo>
                  <a:pt x="0" y="10029740"/>
                </a:lnTo>
                <a:lnTo>
                  <a:pt x="0" y="0"/>
                </a:lnTo>
                <a:close/>
              </a:path>
            </a:pathLst>
          </a:custGeom>
          <a:blipFill>
            <a:blip r:embed="rId2"/>
            <a:stretch>
              <a:fillRect l="-1984" t="0" r="-47" b="-157"/>
            </a:stretch>
          </a:blipFill>
        </p:spPr>
      </p:sp>
      <p:sp>
        <p:nvSpPr>
          <p:cNvPr name="TextBox 3" id="3"/>
          <p:cNvSpPr txBox="true"/>
          <p:nvPr/>
        </p:nvSpPr>
        <p:spPr>
          <a:xfrm rot="0">
            <a:off x="0" y="128630"/>
            <a:ext cx="6653715" cy="943239"/>
          </a:xfrm>
          <a:prstGeom prst="rect">
            <a:avLst/>
          </a:prstGeom>
        </p:spPr>
        <p:txBody>
          <a:bodyPr anchor="t" rtlCol="false" tIns="0" lIns="0" bIns="0" rIns="0">
            <a:spAutoFit/>
          </a:bodyPr>
          <a:lstStyle/>
          <a:p>
            <a:pPr algn="ctr">
              <a:lnSpc>
                <a:spcPts val="3665"/>
              </a:lnSpc>
              <a:spcBef>
                <a:spcPct val="0"/>
              </a:spcBef>
            </a:pPr>
            <a:r>
              <a:rPr lang="en-US" b="true" sz="3243" spc="-165">
                <a:solidFill>
                  <a:srgbClr val="000000"/>
                </a:solidFill>
                <a:latin typeface="Poppins Bold"/>
                <a:ea typeface="Poppins Bold"/>
                <a:cs typeface="Poppins Bold"/>
                <a:sym typeface="Poppins Bold"/>
              </a:rPr>
              <a:t>Multivariate P</a:t>
            </a:r>
            <a:r>
              <a:rPr lang="en-US" b="true" sz="3243" spc="-165">
                <a:solidFill>
                  <a:srgbClr val="000000"/>
                </a:solidFill>
                <a:latin typeface="Poppins Bold"/>
                <a:ea typeface="Poppins Bold"/>
                <a:cs typeface="Poppins Bold"/>
                <a:sym typeface="Poppins Bold"/>
              </a:rPr>
              <a:t>airplot of Air Quality Indicators</a:t>
            </a:r>
          </a:p>
        </p:txBody>
      </p:sp>
      <p:sp>
        <p:nvSpPr>
          <p:cNvPr name="TextBox 4" id="4"/>
          <p:cNvSpPr txBox="true"/>
          <p:nvPr/>
        </p:nvSpPr>
        <p:spPr>
          <a:xfrm rot="0">
            <a:off x="0" y="1200362"/>
            <a:ext cx="6826389" cy="3943138"/>
          </a:xfrm>
          <a:prstGeom prst="rect">
            <a:avLst/>
          </a:prstGeom>
        </p:spPr>
        <p:txBody>
          <a:bodyPr anchor="t" rtlCol="false" tIns="0" lIns="0" bIns="0" rIns="0">
            <a:spAutoFit/>
          </a:bodyPr>
          <a:lstStyle/>
          <a:p>
            <a:pPr algn="l" marL="550955" indent="-275477" lvl="1">
              <a:lnSpc>
                <a:spcPts val="2883"/>
              </a:lnSpc>
              <a:buFont typeface="Arial"/>
              <a:buChar char="•"/>
            </a:pPr>
            <a:r>
              <a:rPr lang="en-US" sz="2551" spc="-130">
                <a:solidFill>
                  <a:srgbClr val="000000"/>
                </a:solidFill>
                <a:latin typeface="Tex Gyre Pagella"/>
                <a:ea typeface="Tex Gyre Pagella"/>
                <a:cs typeface="Tex Gyre Pagella"/>
                <a:sym typeface="Tex Gyre Pagella"/>
              </a:rPr>
              <a:t>The pairplot shown provides a multivariate correlation analysis between key air pollutants</a:t>
            </a:r>
          </a:p>
          <a:p>
            <a:pPr algn="l">
              <a:lnSpc>
                <a:spcPts val="2883"/>
              </a:lnSpc>
            </a:pPr>
          </a:p>
          <a:p>
            <a:pPr algn="l" marL="550955" indent="-275477" lvl="1">
              <a:lnSpc>
                <a:spcPts val="2883"/>
              </a:lnSpc>
              <a:buFont typeface="Arial"/>
              <a:buChar char="•"/>
            </a:pPr>
            <a:r>
              <a:rPr lang="en-US" sz="2551" spc="-130">
                <a:solidFill>
                  <a:srgbClr val="000000"/>
                </a:solidFill>
                <a:latin typeface="Tex Gyre Pagella"/>
                <a:ea typeface="Tex Gyre Pagella"/>
                <a:cs typeface="Tex Gyre Pagella"/>
                <a:sym typeface="Tex Gyre Pagella"/>
              </a:rPr>
              <a:t>PM2.5, PM10, O₃, NO₂, SO₂, CO with the Air Quality Index (AQI) represented by color intensity. </a:t>
            </a:r>
          </a:p>
          <a:p>
            <a:pPr algn="l">
              <a:lnSpc>
                <a:spcPts val="2883"/>
              </a:lnSpc>
            </a:pPr>
          </a:p>
          <a:p>
            <a:pPr algn="l" marL="550955" indent="-275477" lvl="1">
              <a:lnSpc>
                <a:spcPts val="2883"/>
              </a:lnSpc>
              <a:buFont typeface="Arial"/>
              <a:buChar char="•"/>
            </a:pPr>
            <a:r>
              <a:rPr lang="en-US" sz="2551" spc="-130">
                <a:solidFill>
                  <a:srgbClr val="000000"/>
                </a:solidFill>
                <a:latin typeface="Tex Gyre Pagella"/>
                <a:ea typeface="Tex Gyre Pagella"/>
                <a:cs typeface="Tex Gyre Pagella"/>
                <a:sym typeface="Tex Gyre Pagella"/>
              </a:rPr>
              <a:t>T</a:t>
            </a:r>
            <a:r>
              <a:rPr lang="en-US" sz="2551" spc="-130">
                <a:solidFill>
                  <a:srgbClr val="000000"/>
                </a:solidFill>
                <a:latin typeface="Tex Gyre Pagella"/>
                <a:ea typeface="Tex Gyre Pagella"/>
                <a:cs typeface="Tex Gyre Pagella"/>
                <a:sym typeface="Tex Gyre Pagella"/>
              </a:rPr>
              <a:t>he pairplot helps identify how strongly different air quality variables are related to each other and how they relate to the Air Quality Index (AQI) (shown by color intensity).</a:t>
            </a:r>
          </a:p>
        </p:txBody>
      </p:sp>
      <p:sp>
        <p:nvSpPr>
          <p:cNvPr name="TextBox 5" id="5"/>
          <p:cNvSpPr txBox="true"/>
          <p:nvPr/>
        </p:nvSpPr>
        <p:spPr>
          <a:xfrm rot="0">
            <a:off x="0" y="6106909"/>
            <a:ext cx="6653715" cy="4180091"/>
          </a:xfrm>
          <a:prstGeom prst="rect">
            <a:avLst/>
          </a:prstGeom>
        </p:spPr>
        <p:txBody>
          <a:bodyPr anchor="t" rtlCol="false" tIns="0" lIns="0" bIns="0" rIns="0">
            <a:spAutoFit/>
          </a:bodyPr>
          <a:lstStyle/>
          <a:p>
            <a:pPr algn="l" marL="537348" indent="-268674" lvl="1">
              <a:lnSpc>
                <a:spcPts val="2812"/>
              </a:lnSpc>
              <a:buFont typeface="Arial"/>
              <a:buChar char="•"/>
            </a:pPr>
            <a:r>
              <a:rPr lang="en-US" sz="2488" spc="-126">
                <a:solidFill>
                  <a:srgbClr val="000000"/>
                </a:solidFill>
                <a:latin typeface="Tex Gyre Pagella"/>
                <a:ea typeface="Tex Gyre Pagella"/>
                <a:cs typeface="Tex Gyre Pagella"/>
                <a:sym typeface="Tex Gyre Pagella"/>
              </a:rPr>
              <a:t>Identifying Key Pollutant Relationships with AQI</a:t>
            </a:r>
          </a:p>
          <a:p>
            <a:pPr algn="l" marL="537348" indent="-268674" lvl="1">
              <a:lnSpc>
                <a:spcPts val="2812"/>
              </a:lnSpc>
              <a:buFont typeface="Arial"/>
              <a:buChar char="•"/>
            </a:pPr>
            <a:r>
              <a:rPr lang="en-US" sz="2488" spc="-126">
                <a:solidFill>
                  <a:srgbClr val="000000"/>
                </a:solidFill>
                <a:latin typeface="Tex Gyre Pagella"/>
                <a:ea typeface="Tex Gyre Pagella"/>
                <a:cs typeface="Tex Gyre Pagella"/>
                <a:sym typeface="Tex Gyre Pagella"/>
              </a:rPr>
              <a:t>The color hue in the pairplot represents AQI levels.</a:t>
            </a:r>
          </a:p>
          <a:p>
            <a:pPr algn="l" marL="537348" indent="-268674" lvl="1">
              <a:lnSpc>
                <a:spcPts val="2812"/>
              </a:lnSpc>
              <a:buFont typeface="Arial"/>
              <a:buChar char="•"/>
            </a:pPr>
            <a:r>
              <a:rPr lang="en-US" sz="2488" spc="-126">
                <a:solidFill>
                  <a:srgbClr val="000000"/>
                </a:solidFill>
                <a:latin typeface="Tex Gyre Pagella"/>
                <a:ea typeface="Tex Gyre Pagella"/>
                <a:cs typeface="Tex Gyre Pagella"/>
                <a:sym typeface="Tex Gyre Pagella"/>
              </a:rPr>
              <a:t>By observing which pollutants show darker color points at higher values, we can identify which pollutants influence AQI the most.</a:t>
            </a:r>
          </a:p>
          <a:p>
            <a:pPr algn="l" marL="537348" indent="-268674" lvl="1">
              <a:lnSpc>
                <a:spcPts val="2812"/>
              </a:lnSpc>
              <a:buFont typeface="Arial"/>
              <a:buChar char="•"/>
            </a:pPr>
            <a:r>
              <a:rPr lang="en-US" sz="2488" spc="-126">
                <a:solidFill>
                  <a:srgbClr val="000000"/>
                </a:solidFill>
                <a:latin typeface="Tex Gyre Pagella"/>
                <a:ea typeface="Tex Gyre Pagella"/>
                <a:cs typeface="Tex Gyre Pagella"/>
                <a:sym typeface="Tex Gyre Pagella"/>
              </a:rPr>
              <a:t>For example:</a:t>
            </a:r>
          </a:p>
          <a:p>
            <a:pPr algn="l" marL="537348" indent="-268674" lvl="1">
              <a:lnSpc>
                <a:spcPts val="2812"/>
              </a:lnSpc>
              <a:buFont typeface="Arial"/>
              <a:buChar char="•"/>
            </a:pPr>
            <a:r>
              <a:rPr lang="en-US" sz="2488" spc="-126">
                <a:solidFill>
                  <a:srgbClr val="000000"/>
                </a:solidFill>
                <a:latin typeface="Tex Gyre Pagella"/>
                <a:ea typeface="Tex Gyre Pagella"/>
                <a:cs typeface="Tex Gyre Pagella"/>
                <a:sym typeface="Tex Gyre Pagella"/>
              </a:rPr>
              <a:t>PM2.5 and PM10 show strong correlation with AQI higher values are associated with poor air quality.</a:t>
            </a:r>
          </a:p>
          <a:p>
            <a:pPr algn="l" marL="537348" indent="-268674" lvl="1">
              <a:lnSpc>
                <a:spcPts val="2812"/>
              </a:lnSpc>
              <a:buFont typeface="Arial"/>
              <a:buChar char="•"/>
            </a:pPr>
            <a:r>
              <a:rPr lang="en-US" sz="2488" spc="-126">
                <a:solidFill>
                  <a:srgbClr val="000000"/>
                </a:solidFill>
                <a:latin typeface="Tex Gyre Pagella"/>
                <a:ea typeface="Tex Gyre Pagella"/>
                <a:cs typeface="Tex Gyre Pagella"/>
                <a:sym typeface="Tex Gyre Pagella"/>
              </a:rPr>
              <a:t>This helps in feature selection when building predictive models.</a:t>
            </a:r>
          </a:p>
        </p:txBody>
      </p:sp>
      <p:sp>
        <p:nvSpPr>
          <p:cNvPr name="TextBox 6" id="6"/>
          <p:cNvSpPr txBox="true"/>
          <p:nvPr/>
        </p:nvSpPr>
        <p:spPr>
          <a:xfrm rot="0">
            <a:off x="-433247" y="5394666"/>
            <a:ext cx="7692882" cy="442027"/>
          </a:xfrm>
          <a:prstGeom prst="rect">
            <a:avLst/>
          </a:prstGeom>
        </p:spPr>
        <p:txBody>
          <a:bodyPr anchor="t" rtlCol="false" tIns="0" lIns="0" bIns="0" rIns="0">
            <a:spAutoFit/>
          </a:bodyPr>
          <a:lstStyle/>
          <a:p>
            <a:pPr algn="ctr">
              <a:lnSpc>
                <a:spcPts val="3291"/>
              </a:lnSpc>
              <a:spcBef>
                <a:spcPct val="0"/>
              </a:spcBef>
            </a:pPr>
            <a:r>
              <a:rPr lang="en-US" b="true" sz="2912" spc="-148">
                <a:solidFill>
                  <a:srgbClr val="000000"/>
                </a:solidFill>
                <a:latin typeface="Poppins Bold"/>
                <a:ea typeface="Poppins Bold"/>
                <a:cs typeface="Poppins Bold"/>
                <a:sym typeface="Poppins Bold"/>
              </a:rPr>
              <a:t>How the Pairplot Helps in AQI Analysis</a:t>
            </a:r>
          </a:p>
        </p:txBody>
      </p:sp>
    </p:spTree>
  </p:cSld>
  <p:clrMapOvr>
    <a:masterClrMapping/>
  </p:clrMapOvr>
  <p:transition spd="fast">
    <p:cover dir="u"/>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0">
            <a:off x="14570203" y="4349819"/>
            <a:ext cx="2991104" cy="2991104"/>
          </a:xfrm>
          <a:custGeom>
            <a:avLst/>
            <a:gdLst/>
            <a:ahLst/>
            <a:cxnLst/>
            <a:rect r="r" b="b" t="t" l="l"/>
            <a:pathLst>
              <a:path h="2991104" w="2991104">
                <a:moveTo>
                  <a:pt x="2991104" y="2991104"/>
                </a:moveTo>
                <a:lnTo>
                  <a:pt x="0" y="2991104"/>
                </a:lnTo>
                <a:lnTo>
                  <a:pt x="0" y="0"/>
                </a:lnTo>
                <a:lnTo>
                  <a:pt x="2991104" y="0"/>
                </a:lnTo>
                <a:lnTo>
                  <a:pt x="2991104" y="2991104"/>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47846" y="4349819"/>
            <a:ext cx="6813461" cy="5324864"/>
          </a:xfrm>
          <a:custGeom>
            <a:avLst/>
            <a:gdLst/>
            <a:ahLst/>
            <a:cxnLst/>
            <a:rect r="r" b="b" t="t" l="l"/>
            <a:pathLst>
              <a:path h="5324864" w="6813461">
                <a:moveTo>
                  <a:pt x="0" y="0"/>
                </a:moveTo>
                <a:lnTo>
                  <a:pt x="6813461" y="0"/>
                </a:lnTo>
                <a:lnTo>
                  <a:pt x="6813461" y="5324864"/>
                </a:lnTo>
                <a:lnTo>
                  <a:pt x="0" y="5324864"/>
                </a:lnTo>
                <a:lnTo>
                  <a:pt x="0" y="0"/>
                </a:lnTo>
                <a:close/>
              </a:path>
            </a:pathLst>
          </a:custGeom>
          <a:blipFill>
            <a:blip r:embed="rId4"/>
            <a:stretch>
              <a:fillRect l="0" t="0" r="0" b="-433"/>
            </a:stretch>
          </a:blipFill>
        </p:spPr>
      </p:sp>
      <p:sp>
        <p:nvSpPr>
          <p:cNvPr name="TextBox 4" id="4"/>
          <p:cNvSpPr txBox="true"/>
          <p:nvPr/>
        </p:nvSpPr>
        <p:spPr>
          <a:xfrm rot="0">
            <a:off x="625754" y="-76200"/>
            <a:ext cx="17207505" cy="1487894"/>
          </a:xfrm>
          <a:prstGeom prst="rect">
            <a:avLst/>
          </a:prstGeom>
        </p:spPr>
        <p:txBody>
          <a:bodyPr anchor="t" rtlCol="false" tIns="0" lIns="0" bIns="0" rIns="0">
            <a:spAutoFit/>
          </a:bodyPr>
          <a:lstStyle/>
          <a:p>
            <a:pPr algn="ctr">
              <a:lnSpc>
                <a:spcPts val="5980"/>
              </a:lnSpc>
              <a:spcBef>
                <a:spcPct val="0"/>
              </a:spcBef>
            </a:pPr>
            <a:r>
              <a:rPr lang="en-US" b="true" sz="4271" spc="1644">
                <a:solidFill>
                  <a:srgbClr val="0F0E0E"/>
                </a:solidFill>
                <a:latin typeface="Tex Gyre Bonum Bold"/>
                <a:ea typeface="Tex Gyre Bonum Bold"/>
                <a:cs typeface="Tex Gyre Bonum Bold"/>
                <a:sym typeface="Tex Gyre Bonum Bold"/>
              </a:rPr>
              <a:t>ACTUAL VS PREDICTED AQI (LINEAR REGRESSION)</a:t>
            </a:r>
          </a:p>
        </p:txBody>
      </p:sp>
      <p:sp>
        <p:nvSpPr>
          <p:cNvPr name="TextBox 5" id="5"/>
          <p:cNvSpPr txBox="true"/>
          <p:nvPr/>
        </p:nvSpPr>
        <p:spPr>
          <a:xfrm rot="0">
            <a:off x="205827" y="1736067"/>
            <a:ext cx="9624923" cy="1040511"/>
          </a:xfrm>
          <a:prstGeom prst="rect">
            <a:avLst/>
          </a:prstGeom>
        </p:spPr>
        <p:txBody>
          <a:bodyPr anchor="t" rtlCol="false" tIns="0" lIns="0" bIns="0" rIns="0">
            <a:spAutoFit/>
          </a:bodyPr>
          <a:lstStyle/>
          <a:p>
            <a:pPr algn="l">
              <a:lnSpc>
                <a:spcPts val="2711"/>
              </a:lnSpc>
              <a:spcBef>
                <a:spcPct val="0"/>
              </a:spcBef>
            </a:pPr>
            <a:r>
              <a:rPr lang="en-US" sz="2399" spc="-122">
                <a:solidFill>
                  <a:srgbClr val="FFFFFF"/>
                </a:solidFill>
                <a:latin typeface="Tex Gyre Bonum"/>
                <a:ea typeface="Tex Gyre Bonum"/>
                <a:cs typeface="Tex Gyre Bonum"/>
                <a:sym typeface="Tex Gyre Bonum"/>
              </a:rPr>
              <a:t>This scatter plot shows the performance of a Linear Regression model in predicting Air Quality Index (AQI) based on pollutant and weather data.</a:t>
            </a:r>
          </a:p>
        </p:txBody>
      </p:sp>
      <p:sp>
        <p:nvSpPr>
          <p:cNvPr name="TextBox 6" id="6"/>
          <p:cNvSpPr txBox="true"/>
          <p:nvPr/>
        </p:nvSpPr>
        <p:spPr>
          <a:xfrm rot="0">
            <a:off x="208003" y="2981841"/>
            <a:ext cx="9204996" cy="1296797"/>
          </a:xfrm>
          <a:prstGeom prst="rect">
            <a:avLst/>
          </a:prstGeom>
        </p:spPr>
        <p:txBody>
          <a:bodyPr anchor="t" rtlCol="false" tIns="0" lIns="0" bIns="0" rIns="0">
            <a:spAutoFit/>
          </a:bodyPr>
          <a:lstStyle/>
          <a:p>
            <a:pPr algn="l">
              <a:lnSpc>
                <a:spcPts val="2598"/>
              </a:lnSpc>
              <a:spcBef>
                <a:spcPct val="0"/>
              </a:spcBef>
            </a:pPr>
            <a:r>
              <a:rPr lang="en-US" sz="2299" spc="-117">
                <a:solidFill>
                  <a:srgbClr val="FFFFFF"/>
                </a:solidFill>
                <a:latin typeface="Tex Gyre Bonum"/>
                <a:ea typeface="Tex Gyre Bonum"/>
                <a:cs typeface="Tex Gyre Bonum"/>
                <a:sym typeface="Tex Gyre Bonum"/>
              </a:rPr>
              <a:t>The x-axis shows the actual AQI (real values from the dataset).</a:t>
            </a:r>
          </a:p>
          <a:p>
            <a:pPr algn="l">
              <a:lnSpc>
                <a:spcPts val="2598"/>
              </a:lnSpc>
              <a:spcBef>
                <a:spcPct val="0"/>
              </a:spcBef>
            </a:pPr>
            <a:r>
              <a:rPr lang="en-US" sz="2299" spc="-117">
                <a:solidFill>
                  <a:srgbClr val="FFFFFF"/>
                </a:solidFill>
                <a:latin typeface="Tex Gyre Bonum"/>
                <a:ea typeface="Tex Gyre Bonum"/>
                <a:cs typeface="Tex Gyre Bonum"/>
                <a:sym typeface="Tex Gyre Bonum"/>
              </a:rPr>
              <a:t>The y-axis shows the predicted AQI (what the model predicted).</a:t>
            </a:r>
          </a:p>
          <a:p>
            <a:pPr algn="l">
              <a:lnSpc>
                <a:spcPts val="2598"/>
              </a:lnSpc>
              <a:spcBef>
                <a:spcPct val="0"/>
              </a:spcBef>
            </a:pPr>
            <a:r>
              <a:rPr lang="en-US" sz="2299" spc="-117">
                <a:solidFill>
                  <a:srgbClr val="FFFFFF"/>
                </a:solidFill>
                <a:latin typeface="Tex Gyre Bonum"/>
                <a:ea typeface="Tex Gyre Bonum"/>
                <a:cs typeface="Tex Gyre Bonum"/>
                <a:sym typeface="Tex Gyre Bonum"/>
              </a:rPr>
              <a:t>Ideally, if predictions are perfect, all dots would lie exactly on the dashed black line.</a:t>
            </a:r>
          </a:p>
        </p:txBody>
      </p:sp>
      <p:graphicFrame>
        <p:nvGraphicFramePr>
          <p:cNvPr name="Object 7" id="7"/>
          <p:cNvGraphicFramePr/>
          <p:nvPr/>
        </p:nvGraphicFramePr>
        <p:xfrm>
          <a:off x="208003" y="4464852"/>
          <a:ext cx="2514600" cy="2514600"/>
        </p:xfrm>
        <a:graphic>
          <a:graphicData uri="http://schemas.openxmlformats.org/presentationml/2006/ole">
            <p:oleObj imgW="3009900" imgH="30099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Tree>
  </p:cSld>
  <p:clrMapOvr>
    <a:masterClrMapping/>
  </p:clrMapOvr>
  <p:transition spd="fast">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DAGq9e6OE4k</dc:identifier>
  <dcterms:modified xsi:type="dcterms:W3CDTF">2011-08-01T06:04:30Z</dcterms:modified>
  <cp:revision>1</cp:revision>
  <dc:title>Copy of Green and white fresh air video</dc:title>
</cp:coreProperties>
</file>